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8"/>
  </p:notesMasterIdLst>
  <p:sldIdLst>
    <p:sldId id="256" r:id="rId5"/>
    <p:sldId id="327" r:id="rId6"/>
    <p:sldId id="328" r:id="rId7"/>
    <p:sldId id="332" r:id="rId8"/>
    <p:sldId id="333" r:id="rId9"/>
    <p:sldId id="339" r:id="rId10"/>
    <p:sldId id="335" r:id="rId11"/>
    <p:sldId id="296" r:id="rId12"/>
    <p:sldId id="298" r:id="rId13"/>
    <p:sldId id="297" r:id="rId14"/>
    <p:sldId id="299" r:id="rId15"/>
    <p:sldId id="300" r:id="rId16"/>
    <p:sldId id="301" r:id="rId17"/>
    <p:sldId id="303" r:id="rId18"/>
    <p:sldId id="321" r:id="rId19"/>
    <p:sldId id="307" r:id="rId20"/>
    <p:sldId id="336" r:id="rId21"/>
    <p:sldId id="331" r:id="rId22"/>
    <p:sldId id="305" r:id="rId23"/>
    <p:sldId id="359" r:id="rId24"/>
    <p:sldId id="340" r:id="rId25"/>
    <p:sldId id="358" r:id="rId26"/>
    <p:sldId id="349" r:id="rId27"/>
    <p:sldId id="348" r:id="rId28"/>
    <p:sldId id="309" r:id="rId29"/>
    <p:sldId id="351" r:id="rId30"/>
    <p:sldId id="352" r:id="rId31"/>
    <p:sldId id="353" r:id="rId32"/>
    <p:sldId id="354" r:id="rId33"/>
    <p:sldId id="343" r:id="rId34"/>
    <p:sldId id="345" r:id="rId35"/>
    <p:sldId id="346" r:id="rId36"/>
    <p:sldId id="313" r:id="rId3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F49"/>
    <a:srgbClr val="009CAC"/>
    <a:srgbClr val="843F91"/>
    <a:srgbClr val="144E9C"/>
    <a:srgbClr val="164E9D"/>
    <a:srgbClr val="00A9E3"/>
    <a:srgbClr val="89BF47"/>
    <a:srgbClr val="CE2D80"/>
    <a:srgbClr val="FF40FF"/>
    <a:srgbClr val="012C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E1"/>
          </a:solidFill>
        </a:fill>
      </a:tcStyle>
    </a:wholeTbl>
    <a:band2H>
      <a:tcTxStyle/>
      <a:tcStyle>
        <a:tcBdr/>
        <a:fill>
          <a:solidFill>
            <a:srgbClr val="E6E9F1"/>
          </a:solidFill>
        </a:fill>
      </a:tcStyle>
    </a:band2H>
    <a:firstCol>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EAD0"/>
          </a:solidFill>
        </a:fill>
      </a:tcStyle>
    </a:wholeTbl>
    <a:band2H>
      <a:tcTxStyle/>
      <a:tcStyle>
        <a:tcBdr/>
        <a:fill>
          <a:solidFill>
            <a:srgbClr val="ECF5E9"/>
          </a:solidFill>
        </a:fill>
      </a:tcStyle>
    </a:band2H>
    <a:firstCol>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Lato Regular"/>
          <a:ea typeface="Lato Regular"/>
          <a:cs typeface="Lato Regular"/>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Lato Bold"/>
          <a:ea typeface="Lato Bold"/>
          <a:cs typeface="Lato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Lato Bold"/>
          <a:ea typeface="Lato Bold"/>
          <a:cs typeface="Lato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Lato Bold"/>
          <a:ea typeface="Lato Bold"/>
          <a:cs typeface="Lato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Lato Bold"/>
          <a:ea typeface="Lato Bold"/>
          <a:cs typeface="La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Lato Regular"/>
          <a:ea typeface="Lato Regular"/>
          <a:cs typeface="Lato Regular"/>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Lato Bold"/>
          <a:ea typeface="Lato Bold"/>
          <a:cs typeface="Lato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Lato Bold"/>
          <a:ea typeface="Lato Bold"/>
          <a:cs typeface="Lato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Lato Bold"/>
          <a:ea typeface="Lato Bold"/>
          <a:cs typeface="Lato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55" autoAdjust="0"/>
    <p:restoredTop sz="85604" autoAdjust="0"/>
  </p:normalViewPr>
  <p:slideViewPr>
    <p:cSldViewPr snapToGrid="0" snapToObjects="1">
      <p:cViewPr varScale="1">
        <p:scale>
          <a:sx n="134" d="100"/>
          <a:sy n="134" d="100"/>
        </p:scale>
        <p:origin x="-112"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2634140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861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wording which appears if you click the  icon is from the Form R and the boxes at the bottom right are the extra boxes that appear should ‘threshold met’ be ticked.</a:t>
            </a:r>
          </a:p>
        </p:txBody>
      </p:sp>
    </p:spTree>
    <p:extLst>
      <p:ext uri="{BB962C8B-B14F-4D97-AF65-F5344CB8AC3E}">
        <p14:creationId xmlns:p14="http://schemas.microsoft.com/office/powerpoint/2010/main" val="191964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4044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simplified the ratings for all of the assessments and. Aimed for some consistency.</a:t>
            </a:r>
          </a:p>
          <a:p>
            <a:r>
              <a:rPr lang="en-US" dirty="0"/>
              <a:t>We have stopped asking those who are not in primary care to comment on whether a trainee is competent to be a GP</a:t>
            </a:r>
          </a:p>
          <a:p>
            <a:r>
              <a:rPr lang="en-US" dirty="0"/>
              <a:t>Non-primary care rated against peer</a:t>
            </a:r>
          </a:p>
          <a:p>
            <a:r>
              <a:rPr lang="en-US" dirty="0"/>
              <a:t>Primary care rated against finishing</a:t>
            </a:r>
            <a:r>
              <a:rPr lang="en-US" baseline="0" dirty="0"/>
              <a:t> ST3 trainee</a:t>
            </a:r>
            <a:endParaRPr lang="en-US" dirty="0"/>
          </a:p>
          <a:p>
            <a:endParaRPr lang="en-US" dirty="0"/>
          </a:p>
        </p:txBody>
      </p:sp>
    </p:spTree>
    <p:extLst>
      <p:ext uri="{BB962C8B-B14F-4D97-AF65-F5344CB8AC3E}">
        <p14:creationId xmlns:p14="http://schemas.microsoft.com/office/powerpoint/2010/main" val="243142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Assessment of Performance for</a:t>
            </a:r>
            <a:r>
              <a:rPr lang="en-US" baseline="0" dirty="0"/>
              <a:t> all assessments </a:t>
            </a:r>
            <a:endParaRPr lang="en-US" dirty="0"/>
          </a:p>
        </p:txBody>
      </p:sp>
    </p:spTree>
    <p:extLst>
      <p:ext uri="{BB962C8B-B14F-4D97-AF65-F5344CB8AC3E}">
        <p14:creationId xmlns:p14="http://schemas.microsoft.com/office/powerpoint/2010/main" val="243142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CEPS – Added assessment of Performance, </a:t>
            </a:r>
          </a:p>
          <a:p>
            <a:r>
              <a:rPr lang="en-GB" dirty="0"/>
              <a:t>COT – Added assessment of Performance</a:t>
            </a:r>
          </a:p>
          <a:p>
            <a:r>
              <a:rPr lang="en-GB" dirty="0"/>
              <a:t>Mini-CEX – is shorter and have added assessment of Performance</a:t>
            </a:r>
          </a:p>
          <a:p>
            <a:r>
              <a:rPr lang="en-GB" dirty="0"/>
              <a:t>PSQ – New Questions, shorter and self rating required</a:t>
            </a:r>
          </a:p>
        </p:txBody>
      </p:sp>
    </p:spTree>
    <p:extLst>
      <p:ext uri="{BB962C8B-B14F-4D97-AF65-F5344CB8AC3E}">
        <p14:creationId xmlns:p14="http://schemas.microsoft.com/office/powerpoint/2010/main" val="58989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ESR annually and shorter interim</a:t>
            </a:r>
            <a:r>
              <a:rPr lang="en-US" baseline="0" dirty="0"/>
              <a:t> year review if trainee progressing well.</a:t>
            </a:r>
          </a:p>
          <a:p>
            <a:r>
              <a:rPr lang="en-US" baseline="0" dirty="0"/>
              <a:t>Reduced number of </a:t>
            </a:r>
            <a:r>
              <a:rPr lang="en-US" baseline="0" dirty="0" err="1"/>
              <a:t>Cbds</a:t>
            </a:r>
            <a:r>
              <a:rPr lang="en-US" baseline="0" dirty="0"/>
              <a:t> , COTs</a:t>
            </a:r>
          </a:p>
          <a:p>
            <a:r>
              <a:rPr lang="en-US" baseline="0" dirty="0"/>
              <a:t>Reduced number of logs </a:t>
            </a:r>
          </a:p>
          <a:p>
            <a:r>
              <a:rPr lang="en-US" baseline="0" dirty="0"/>
              <a:t>PSQ only in ST3</a:t>
            </a:r>
            <a:endParaRPr lang="en-US" dirty="0"/>
          </a:p>
        </p:txBody>
      </p:sp>
    </p:spTree>
    <p:extLst>
      <p:ext uri="{BB962C8B-B14F-4D97-AF65-F5344CB8AC3E}">
        <p14:creationId xmlns:p14="http://schemas.microsoft.com/office/powerpoint/2010/main" val="118600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Role of clinical experience groups rather than individual</a:t>
            </a:r>
            <a:r>
              <a:rPr lang="en-US" baseline="0" dirty="0"/>
              <a:t> curriculum areas </a:t>
            </a:r>
            <a:r>
              <a:rPr lang="mr-IN" baseline="0" dirty="0"/>
              <a:t>–</a:t>
            </a:r>
            <a:r>
              <a:rPr lang="en-US" baseline="0" dirty="0"/>
              <a:t>becomes less tick box like </a:t>
            </a:r>
            <a:r>
              <a:rPr lang="mr-IN" baseline="0" dirty="0"/>
              <a:t>–</a:t>
            </a:r>
            <a:r>
              <a:rPr lang="en-US" baseline="0" dirty="0"/>
              <a:t>all mapped to curriculum.</a:t>
            </a:r>
          </a:p>
          <a:p>
            <a:r>
              <a:rPr lang="en-US" baseline="0" dirty="0"/>
              <a:t>Trainee links to learning logs, supervisors link to assessments</a:t>
            </a:r>
            <a:endParaRPr lang="en-US" dirty="0"/>
          </a:p>
        </p:txBody>
      </p:sp>
    </p:spTree>
    <p:extLst>
      <p:ext uri="{BB962C8B-B14F-4D97-AF65-F5344CB8AC3E}">
        <p14:creationId xmlns:p14="http://schemas.microsoft.com/office/powerpoint/2010/main" val="103507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507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507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what a clinical case review will look like. This will be the most common type of learning log likely accounting for about 50% of logs.</a:t>
            </a:r>
          </a:p>
          <a:p>
            <a:r>
              <a:rPr lang="en-US" dirty="0"/>
              <a:t>As you will see, the trainee will be selecting their capabilities. The ES can add or remove both capabilities and clinical experience groups.  Where the star is above, this the text that the trainee can use to auto-populate their self rating for the ESR. When you review the log as an ES, you can add narrative to each of the capabilities and then you yourself, can use this narrative to </a:t>
            </a:r>
            <a:r>
              <a:rPr lang="en-US" dirty="0" err="1"/>
              <a:t>autopopulate</a:t>
            </a:r>
            <a:r>
              <a:rPr lang="en-US" dirty="0"/>
              <a:t> your ESR.</a:t>
            </a:r>
            <a:endParaRPr lang="en-GB" dirty="0"/>
          </a:p>
        </p:txBody>
      </p:sp>
    </p:spTree>
    <p:extLst>
      <p:ext uri="{BB962C8B-B14F-4D97-AF65-F5344CB8AC3E}">
        <p14:creationId xmlns:p14="http://schemas.microsoft.com/office/powerpoint/2010/main" val="332199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On the left is how it looks for the trainee, on the right, how it looks for the ES. You can see that the ES can add capabilities, comment on those already added by the trainee but can also comment ‘this is for generic comments rather than capability specific’. Both trainee and ES can link the log to a PDP or mandatory training, such as BLS.</a:t>
            </a:r>
          </a:p>
        </p:txBody>
      </p:sp>
    </p:spTree>
    <p:extLst>
      <p:ext uri="{BB962C8B-B14F-4D97-AF65-F5344CB8AC3E}">
        <p14:creationId xmlns:p14="http://schemas.microsoft.com/office/powerpoint/2010/main" val="375765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is the new supporting documentation log questions. You will note that the initial questions don’t ask about capabilities but the trainee has the option to add these at the end should they wish. Again, they have the option to add narrative at this point which can be pulled through to the ESR self rating</a:t>
            </a:r>
          </a:p>
        </p:txBody>
      </p:sp>
    </p:spTree>
    <p:extLst>
      <p:ext uri="{BB962C8B-B14F-4D97-AF65-F5344CB8AC3E}">
        <p14:creationId xmlns:p14="http://schemas.microsoft.com/office/powerpoint/2010/main" val="420091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is what the new Learning/significant event log will look like. You can see there are several mandatory questions which are similar to standard SEA </a:t>
            </a:r>
            <a:r>
              <a:rPr lang="en-GB" dirty="0" err="1"/>
              <a:t>qustions</a:t>
            </a:r>
            <a:r>
              <a:rPr lang="en-GB" dirty="0"/>
              <a:t>. At the bottom you will note the question ‘threshold met’, this refers to whether the patient was at risk or harm or did come to harm as per GMC guidance. This is what triggers the trainee having to add this event to their Form R.  If they click no then they can add the capabilities as normal, however, if they click yes, a couple of extra boxes will come up.</a:t>
            </a:r>
          </a:p>
        </p:txBody>
      </p:sp>
    </p:spTree>
    <p:extLst>
      <p:ext uri="{BB962C8B-B14F-4D97-AF65-F5344CB8AC3E}">
        <p14:creationId xmlns:p14="http://schemas.microsoft.com/office/powerpoint/2010/main" val="274413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Picture 7" descr="Picture 7"/>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 name="Title Text"/>
          <p:cNvSpPr txBox="1">
            <a:spLocks noGrp="1"/>
          </p:cNvSpPr>
          <p:nvPr>
            <p:ph type="title"/>
          </p:nvPr>
        </p:nvSpPr>
        <p:spPr>
          <a:xfrm>
            <a:off x="404078" y="1763886"/>
            <a:ext cx="10263922" cy="1746077"/>
          </a:xfrm>
          <a:prstGeom prst="rect">
            <a:avLst/>
          </a:prstGeom>
        </p:spPr>
        <p:txBody>
          <a:bodyPr anchor="b"/>
          <a:lstStyle>
            <a:lvl1pPr>
              <a:defRPr sz="8000">
                <a:solidFill>
                  <a:srgbClr val="FFFFFF"/>
                </a:solidFill>
              </a:defRPr>
            </a:lvl1pPr>
          </a:lstStyle>
          <a:p>
            <a:r>
              <a:t>Title Text</a:t>
            </a:r>
          </a:p>
        </p:txBody>
      </p:sp>
      <p:sp>
        <p:nvSpPr>
          <p:cNvPr id="14" name="Body Level One…"/>
          <p:cNvSpPr txBox="1">
            <a:spLocks noGrp="1"/>
          </p:cNvSpPr>
          <p:nvPr>
            <p:ph type="body" sz="half" idx="1"/>
          </p:nvPr>
        </p:nvSpPr>
        <p:spPr>
          <a:xfrm>
            <a:off x="404078" y="3602037"/>
            <a:ext cx="10263922" cy="1655763"/>
          </a:xfrm>
          <a:prstGeom prst="rect">
            <a:avLst/>
          </a:prstGeom>
        </p:spPr>
        <p:txBody>
          <a:bodyPr/>
          <a:lstStyle>
            <a:lvl1pPr marL="0" indent="0">
              <a:buSzTx/>
              <a:buFontTx/>
              <a:buNone/>
              <a:defRPr sz="4000">
                <a:solidFill>
                  <a:srgbClr val="FFFFFF"/>
                </a:solidFill>
              </a:defRPr>
            </a:lvl1pPr>
            <a:lvl2pPr marL="0" indent="457200">
              <a:buSzTx/>
              <a:buFontTx/>
              <a:buNone/>
              <a:defRPr sz="4000">
                <a:solidFill>
                  <a:srgbClr val="FFFFFF"/>
                </a:solidFill>
              </a:defRPr>
            </a:lvl2pPr>
            <a:lvl3pPr marL="0" indent="914400">
              <a:buSzTx/>
              <a:buFontTx/>
              <a:buNone/>
              <a:defRPr sz="4000">
                <a:solidFill>
                  <a:srgbClr val="FFFFFF"/>
                </a:solidFill>
              </a:defRPr>
            </a:lvl3pPr>
            <a:lvl4pPr marL="0" indent="1371600">
              <a:buSzTx/>
              <a:buFontTx/>
              <a:buNone/>
              <a:defRPr sz="4000">
                <a:solidFill>
                  <a:srgbClr val="FFFFFF"/>
                </a:solidFill>
              </a:defRPr>
            </a:lvl4pPr>
            <a:lvl5pPr marL="0" indent="1828800">
              <a:buSzTx/>
              <a:buFontTx/>
              <a:buNone/>
              <a:defRPr sz="4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5" name="Picture 11" descr="Picture 11"/>
          <p:cNvPicPr>
            <a:picLocks noChangeAspect="1"/>
          </p:cNvPicPr>
          <p:nvPr/>
        </p:nvPicPr>
        <p:blipFill>
          <a:blip r:embed="rId3"/>
          <a:stretch>
            <a:fillRect/>
          </a:stretch>
        </p:blipFill>
        <p:spPr>
          <a:xfrm>
            <a:off x="973038" y="348037"/>
            <a:ext cx="2638060" cy="822881"/>
          </a:xfrm>
          <a:prstGeom prst="rect">
            <a:avLst/>
          </a:prstGeom>
          <a:ln w="12700">
            <a:miter lim="400000"/>
          </a:ln>
        </p:spPr>
      </p:pic>
      <p:pic>
        <p:nvPicPr>
          <p:cNvPr id="16" name="Picture 13" descr="Picture 13"/>
          <p:cNvPicPr>
            <a:picLocks noChangeAspect="1"/>
          </p:cNvPicPr>
          <p:nvPr/>
        </p:nvPicPr>
        <p:blipFill>
          <a:blip r:embed="rId4"/>
          <a:stretch>
            <a:fillRect/>
          </a:stretch>
        </p:blipFill>
        <p:spPr>
          <a:xfrm>
            <a:off x="6795117" y="5753220"/>
            <a:ext cx="5392979" cy="1126512"/>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ivider">
    <p:spTree>
      <p:nvGrpSpPr>
        <p:cNvPr id="1" name=""/>
        <p:cNvGrpSpPr/>
        <p:nvPr/>
      </p:nvGrpSpPr>
      <p:grpSpPr>
        <a:xfrm>
          <a:off x="0" y="0"/>
          <a:ext cx="0" cy="0"/>
          <a:chOff x="0" y="0"/>
          <a:chExt cx="0" cy="0"/>
        </a:xfrm>
      </p:grpSpPr>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5" descr="Picture 5"/>
          <p:cNvPicPr>
            <a:picLocks noChangeAspect="1"/>
          </p:cNvPicPr>
          <p:nvPr/>
        </p:nvPicPr>
        <p:blipFill>
          <a:blip r:embed="rId4"/>
          <a:stretch>
            <a:fillRect/>
          </a:stretch>
        </p:blipFill>
        <p:spPr>
          <a:xfrm>
            <a:off x="0" y="6048805"/>
            <a:ext cx="12192000" cy="813727"/>
          </a:xfrm>
          <a:prstGeom prst="rect">
            <a:avLst/>
          </a:prstGeom>
          <a:ln w="12700">
            <a:miter lim="400000"/>
          </a:ln>
        </p:spPr>
      </p:pic>
      <p:sp>
        <p:nvSpPr>
          <p:cNvPr id="3"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72875" y="6397942"/>
            <a:ext cx="280925"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txStyles>
    <p:titleStyle>
      <a:lvl1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2D59"/>
          </a:solidFill>
          <a:uFillTx/>
          <a:latin typeface="Lato Regular"/>
          <a:ea typeface="Lato Regular"/>
          <a:cs typeface="Lato Regular"/>
          <a:sym typeface="Lato Regular"/>
        </a:defRPr>
      </a:lvl1pPr>
      <a:lvl2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2D59"/>
          </a:solidFill>
          <a:uFillTx/>
          <a:latin typeface="Lato Regular"/>
          <a:ea typeface="Lato Regular"/>
          <a:cs typeface="Lato Regular"/>
          <a:sym typeface="Lato Regular"/>
        </a:defRPr>
      </a:lvl2pPr>
      <a:lvl3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2D59"/>
          </a:solidFill>
          <a:uFillTx/>
          <a:latin typeface="Lato Regular"/>
          <a:ea typeface="Lato Regular"/>
          <a:cs typeface="Lato Regular"/>
          <a:sym typeface="Lato Regular"/>
        </a:defRPr>
      </a:lvl3pPr>
      <a:lvl4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2D59"/>
          </a:solidFill>
          <a:uFillTx/>
          <a:latin typeface="Lato Regular"/>
          <a:ea typeface="Lato Regular"/>
          <a:cs typeface="Lato Regular"/>
          <a:sym typeface="Lato Regular"/>
        </a:defRPr>
      </a:lvl4pPr>
      <a:lvl5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2D59"/>
          </a:solidFill>
          <a:uFillTx/>
          <a:latin typeface="Lato Regular"/>
          <a:ea typeface="Lato Regular"/>
          <a:cs typeface="Lato Regular"/>
          <a:sym typeface="Lato Regular"/>
        </a:defRPr>
      </a:lvl5pPr>
      <a:lvl6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2D59"/>
          </a:solidFill>
          <a:uFillTx/>
          <a:latin typeface="Lato Regular"/>
          <a:ea typeface="Lato Regular"/>
          <a:cs typeface="Lato Regular"/>
          <a:sym typeface="Lato Regular"/>
        </a:defRPr>
      </a:lvl6pPr>
      <a:lvl7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2D59"/>
          </a:solidFill>
          <a:uFillTx/>
          <a:latin typeface="Lato Regular"/>
          <a:ea typeface="Lato Regular"/>
          <a:cs typeface="Lato Regular"/>
          <a:sym typeface="Lato Regular"/>
        </a:defRPr>
      </a:lvl7pPr>
      <a:lvl8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2D59"/>
          </a:solidFill>
          <a:uFillTx/>
          <a:latin typeface="Lato Regular"/>
          <a:ea typeface="Lato Regular"/>
          <a:cs typeface="Lato Regular"/>
          <a:sym typeface="Lato Regular"/>
        </a:defRPr>
      </a:lvl8pPr>
      <a:lvl9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2D59"/>
          </a:solidFill>
          <a:uFillTx/>
          <a:latin typeface="Lato Regular"/>
          <a:ea typeface="Lato Regular"/>
          <a:cs typeface="Lato Regular"/>
          <a:sym typeface="Lato Regular"/>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1pPr>
      <a:lvl2pPr marL="6858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Lato Regular"/>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Lato Regular"/>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Lato Regular"/>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Lato Regular"/>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Lato Regular"/>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Lato Regular"/>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Lato Regular"/>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Lato Regular"/>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Lato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F2557A2-EC2D-A040-859A-98D4C1E2FC41}"/>
              </a:ext>
            </a:extLst>
          </p:cNvPr>
          <p:cNvSpPr txBox="1"/>
          <p:nvPr/>
        </p:nvSpPr>
        <p:spPr>
          <a:xfrm>
            <a:off x="3332744" y="2551838"/>
            <a:ext cx="5526511"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chemeClr val="bg1"/>
                </a:solidFill>
                <a:effectLst/>
                <a:uFillTx/>
                <a:latin typeface="+mj-ea"/>
                <a:ea typeface="+mj-ea"/>
                <a:sym typeface="Lato Regular"/>
              </a:rPr>
              <a:t>New Learning Logs </a:t>
            </a:r>
          </a:p>
          <a:p>
            <a:pPr marL="0" marR="0" indent="0" algn="ctr" defTabSz="9144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chemeClr val="bg1"/>
                </a:solidFill>
                <a:effectLst/>
                <a:uFillTx/>
                <a:latin typeface="+mj-ea"/>
                <a:ea typeface="+mj-ea"/>
                <a:sym typeface="Lato Regular"/>
              </a:rPr>
              <a:t>and Assessments</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BF861985-51BE-0343-AC4D-E50EFE796D47}"/>
              </a:ext>
            </a:extLst>
          </p:cNvPr>
          <p:cNvSpPr txBox="1">
            <a:spLocks/>
          </p:cNvSpPr>
          <p:nvPr/>
        </p:nvSpPr>
        <p:spPr>
          <a:xfrm>
            <a:off x="4451797" y="927447"/>
            <a:ext cx="6971763" cy="5634395"/>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1pPr>
            <a:lvl2pPr marL="6858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9pPr>
          </a:lstStyle>
          <a:p>
            <a:pPr hangingPunct="1"/>
            <a:r>
              <a:rPr lang="en-GB" dirty="0"/>
              <a:t>Title, Date</a:t>
            </a:r>
          </a:p>
          <a:p>
            <a:pPr hangingPunct="1"/>
            <a:r>
              <a:rPr lang="en-GB" dirty="0"/>
              <a:t>Describe your key learning from this event briefly [this could include helping you to maintain existing knowledge and skills]</a:t>
            </a:r>
          </a:p>
          <a:p>
            <a:pPr hangingPunct="1"/>
            <a:r>
              <a:rPr lang="en-GB" dirty="0"/>
              <a:t>Reflection: what will I maintain, improve or stop? </a:t>
            </a:r>
          </a:p>
          <a:p>
            <a:pPr hangingPunct="1"/>
            <a:r>
              <a:rPr lang="en-GB" dirty="0"/>
              <a:t>What learning needs have you identified from this event?</a:t>
            </a:r>
          </a:p>
          <a:p>
            <a:pPr hangingPunct="1"/>
            <a:endParaRPr lang="en-GB" dirty="0"/>
          </a:p>
          <a:p>
            <a:pPr hangingPunct="1"/>
            <a:r>
              <a:rPr lang="en-GB" dirty="0"/>
              <a:t>Suggested clinical experience groups</a:t>
            </a:r>
          </a:p>
          <a:p>
            <a:pPr hangingPunct="1"/>
            <a:r>
              <a:rPr lang="en-GB" dirty="0"/>
              <a:t>Suggested capabilities with evidence for this </a:t>
            </a:r>
          </a:p>
          <a:p>
            <a:pPr hangingPunct="1"/>
            <a:endParaRPr lang="en-US" dirty="0"/>
          </a:p>
        </p:txBody>
      </p:sp>
      <p:sp>
        <p:nvSpPr>
          <p:cNvPr id="4" name="Oval 3">
            <a:extLst>
              <a:ext uri="{FF2B5EF4-FFF2-40B4-BE49-F238E27FC236}">
                <a16:creationId xmlns:a16="http://schemas.microsoft.com/office/drawing/2014/main" xmlns="" id="{EEEF0250-68ED-E84B-9A74-8288E0D44D69}"/>
              </a:ext>
            </a:extLst>
          </p:cNvPr>
          <p:cNvSpPr/>
          <p:nvPr/>
        </p:nvSpPr>
        <p:spPr>
          <a:xfrm>
            <a:off x="483941" y="238315"/>
            <a:ext cx="3258355" cy="3055513"/>
          </a:xfrm>
          <a:prstGeom prst="ellipse">
            <a:avLst/>
          </a:prstGeom>
          <a:solidFill>
            <a:srgbClr val="00A9E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5" name="TextBox 4">
            <a:extLst>
              <a:ext uri="{FF2B5EF4-FFF2-40B4-BE49-F238E27FC236}">
                <a16:creationId xmlns:a16="http://schemas.microsoft.com/office/drawing/2014/main" xmlns="" id="{ADC88BCC-BCD1-4E4A-B78F-E4D660F449FD}"/>
              </a:ext>
            </a:extLst>
          </p:cNvPr>
          <p:cNvSpPr txBox="1"/>
          <p:nvPr/>
        </p:nvSpPr>
        <p:spPr>
          <a:xfrm>
            <a:off x="554953" y="927447"/>
            <a:ext cx="3187343"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3600" dirty="0">
                <a:solidFill>
                  <a:schemeClr val="bg1"/>
                </a:solidFill>
              </a:rPr>
              <a:t>Supporting Documentation CPD</a:t>
            </a: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chemeClr val="bg1"/>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2315414949"/>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56E1FB55-1C6F-254D-B3CF-60B3F3337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345" y="0"/>
            <a:ext cx="4472617" cy="6043613"/>
          </a:xfrm>
          <a:prstGeom prst="rect">
            <a:avLst/>
          </a:prstGeom>
        </p:spPr>
      </p:pic>
    </p:spTree>
    <p:extLst>
      <p:ext uri="{BB962C8B-B14F-4D97-AF65-F5344CB8AC3E}">
        <p14:creationId xmlns:p14="http://schemas.microsoft.com/office/powerpoint/2010/main" val="4068686047"/>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AE3A5136-7791-484C-9816-E5F9A7E44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212" y="568325"/>
            <a:ext cx="8832850" cy="5447116"/>
          </a:xfrm>
          <a:prstGeom prst="rect">
            <a:avLst/>
          </a:prstGeom>
        </p:spPr>
      </p:pic>
      <p:sp>
        <p:nvSpPr>
          <p:cNvPr id="4" name="TextBox 3">
            <a:extLst>
              <a:ext uri="{FF2B5EF4-FFF2-40B4-BE49-F238E27FC236}">
                <a16:creationId xmlns:a16="http://schemas.microsoft.com/office/drawing/2014/main" xmlns="" id="{61EDDA7F-6366-024F-BEF4-D773C5A492BE}"/>
              </a:ext>
            </a:extLst>
          </p:cNvPr>
          <p:cNvSpPr txBox="1"/>
          <p:nvPr/>
        </p:nvSpPr>
        <p:spPr>
          <a:xfrm rot="16200000">
            <a:off x="-975347" y="2835405"/>
            <a:ext cx="489983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400" dirty="0">
                <a:solidFill>
                  <a:srgbClr val="002D59"/>
                </a:solidFill>
              </a:rPr>
              <a:t>Learning/Significant Event Analysis</a:t>
            </a:r>
          </a:p>
        </p:txBody>
      </p:sp>
    </p:spTree>
    <p:extLst>
      <p:ext uri="{BB962C8B-B14F-4D97-AF65-F5344CB8AC3E}">
        <p14:creationId xmlns:p14="http://schemas.microsoft.com/office/powerpoint/2010/main" val="2860955406"/>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xmlns="" id="{5ECCC2FE-315B-F74B-9D97-B612180E5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450" y="3556001"/>
            <a:ext cx="9982200" cy="210820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xmlns="" id="{66AF7C8B-E02F-3B45-95D1-B9BE0D484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01" y="679181"/>
            <a:ext cx="8496300" cy="2146300"/>
          </a:xfrm>
          <a:prstGeom prst="rect">
            <a:avLst/>
          </a:prstGeom>
        </p:spPr>
      </p:pic>
    </p:spTree>
    <p:extLst>
      <p:ext uri="{BB962C8B-B14F-4D97-AF65-F5344CB8AC3E}">
        <p14:creationId xmlns:p14="http://schemas.microsoft.com/office/powerpoint/2010/main" val="4214085209"/>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BF861985-51BE-0343-AC4D-E50EFE796D47}"/>
              </a:ext>
            </a:extLst>
          </p:cNvPr>
          <p:cNvSpPr txBox="1">
            <a:spLocks/>
          </p:cNvSpPr>
          <p:nvPr/>
        </p:nvSpPr>
        <p:spPr>
          <a:xfrm>
            <a:off x="854684" y="1394618"/>
            <a:ext cx="8229600" cy="4234657"/>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1pPr>
            <a:lvl2pPr marL="6858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9pPr>
          </a:lstStyle>
          <a:p>
            <a:pPr hangingPunct="1"/>
            <a:r>
              <a:rPr lang="en-GB" dirty="0"/>
              <a:t>Title, Date</a:t>
            </a:r>
          </a:p>
          <a:p>
            <a:pPr lvl="0" hangingPunct="1"/>
            <a:r>
              <a:rPr lang="en-GB" dirty="0"/>
              <a:t>Brief description </a:t>
            </a:r>
          </a:p>
          <a:p>
            <a:pPr lvl="0" hangingPunct="1"/>
            <a:r>
              <a:rPr lang="en-US" dirty="0"/>
              <a:t>How does this feedback make you feel? </a:t>
            </a:r>
            <a:endParaRPr lang="en-GB" dirty="0"/>
          </a:p>
          <a:p>
            <a:pPr lvl="0" hangingPunct="1"/>
            <a:r>
              <a:rPr lang="en-US" dirty="0"/>
              <a:t>What are your key learning points?  </a:t>
            </a:r>
            <a:endParaRPr lang="en-GB" dirty="0"/>
          </a:p>
          <a:p>
            <a:pPr lvl="0" hangingPunct="1"/>
            <a:r>
              <a:rPr lang="en-GB" dirty="0"/>
              <a:t>Reflection: what will I maintain, improve or stop? </a:t>
            </a:r>
          </a:p>
          <a:p>
            <a:pPr lvl="0" hangingPunct="1"/>
            <a:r>
              <a:rPr lang="en-GB" dirty="0"/>
              <a:t>What support have you had or require?</a:t>
            </a:r>
          </a:p>
          <a:p>
            <a:pPr lvl="0" hangingPunct="1"/>
            <a:r>
              <a:rPr lang="en-US" dirty="0"/>
              <a:t>Have you taken your plans to your PDP? How will you re-assess/monitor improvements?  </a:t>
            </a:r>
          </a:p>
          <a:p>
            <a:pPr hangingPunct="1"/>
            <a:r>
              <a:rPr lang="en-GB" dirty="0"/>
              <a:t>Suggested capabilities (max. 3)</a:t>
            </a:r>
            <a:r>
              <a:rPr lang="en-US" dirty="0"/>
              <a:t> </a:t>
            </a:r>
            <a:endParaRPr lang="en-GB" dirty="0"/>
          </a:p>
          <a:p>
            <a:pPr lvl="0" hangingPunct="1"/>
            <a:endParaRPr lang="en-GB" dirty="0"/>
          </a:p>
          <a:p>
            <a:pPr hangingPunct="1"/>
            <a:endParaRPr lang="en-US" dirty="0"/>
          </a:p>
        </p:txBody>
      </p:sp>
      <p:sp>
        <p:nvSpPr>
          <p:cNvPr id="4" name="Oval 3">
            <a:extLst>
              <a:ext uri="{FF2B5EF4-FFF2-40B4-BE49-F238E27FC236}">
                <a16:creationId xmlns:a16="http://schemas.microsoft.com/office/drawing/2014/main" xmlns="" id="{1196A0F8-EAFA-924B-879B-0ED8E2862B22}"/>
              </a:ext>
            </a:extLst>
          </p:cNvPr>
          <p:cNvSpPr/>
          <p:nvPr/>
        </p:nvSpPr>
        <p:spPr>
          <a:xfrm>
            <a:off x="7902172" y="373487"/>
            <a:ext cx="3258355" cy="3055513"/>
          </a:xfrm>
          <a:prstGeom prst="ellipse">
            <a:avLst/>
          </a:prstGeom>
          <a:solidFill>
            <a:srgbClr val="164E9D"/>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5" name="TextBox 4">
            <a:extLst>
              <a:ext uri="{FF2B5EF4-FFF2-40B4-BE49-F238E27FC236}">
                <a16:creationId xmlns:a16="http://schemas.microsoft.com/office/drawing/2014/main" xmlns="" id="{9ED6DCFA-8EA3-0748-B9C4-D7C44A86BDC3}"/>
              </a:ext>
            </a:extLst>
          </p:cNvPr>
          <p:cNvSpPr txBox="1"/>
          <p:nvPr/>
        </p:nvSpPr>
        <p:spPr>
          <a:xfrm>
            <a:off x="7902172" y="1487622"/>
            <a:ext cx="3187343"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4800" dirty="0">
                <a:solidFill>
                  <a:schemeClr val="bg1"/>
                </a:solidFill>
              </a:rPr>
              <a:t>Feedback</a:t>
            </a: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chemeClr val="bg1"/>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1081002846"/>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BA6AA20-D270-8540-B0D5-4F28F8B46E6F}"/>
              </a:ext>
            </a:extLst>
          </p:cNvPr>
          <p:cNvSpPr txBox="1"/>
          <p:nvPr/>
        </p:nvSpPr>
        <p:spPr>
          <a:xfrm>
            <a:off x="258317" y="933450"/>
            <a:ext cx="11774926"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chemeClr val="accent4"/>
                </a:solidFill>
                <a:effectLst/>
                <a:uFillTx/>
                <a:latin typeface="Lato Regular"/>
                <a:ea typeface="Lato Regular"/>
                <a:cs typeface="Lato Regular"/>
                <a:sym typeface="Lato Regular"/>
              </a:rPr>
              <a:t>Assessments</a:t>
            </a:r>
          </a:p>
        </p:txBody>
      </p:sp>
    </p:spTree>
    <p:extLst>
      <p:ext uri="{BB962C8B-B14F-4D97-AF65-F5344CB8AC3E}">
        <p14:creationId xmlns:p14="http://schemas.microsoft.com/office/powerpoint/2010/main" val="1964873246"/>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A63A8AB-5833-E348-98BB-ED3AE3DA02EF}"/>
              </a:ext>
            </a:extLst>
          </p:cNvPr>
          <p:cNvSpPr txBox="1"/>
          <p:nvPr/>
        </p:nvSpPr>
        <p:spPr>
          <a:xfrm>
            <a:off x="473579" y="408209"/>
            <a:ext cx="11344399"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3200" dirty="0">
                <a:solidFill>
                  <a:srgbClr val="002D59"/>
                </a:solidFill>
              </a:rPr>
              <a:t>Assessment Ratings</a:t>
            </a:r>
          </a:p>
        </p:txBody>
      </p:sp>
      <p:sp>
        <p:nvSpPr>
          <p:cNvPr id="4" name="TextBox 3"/>
          <p:cNvSpPr txBox="1"/>
          <p:nvPr/>
        </p:nvSpPr>
        <p:spPr>
          <a:xfrm>
            <a:off x="473579" y="1584904"/>
            <a:ext cx="5489227" cy="3094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sym typeface="Lato Regular"/>
              </a:rPr>
              <a:t>Non-</a:t>
            </a:r>
            <a:r>
              <a:rPr kumimoji="0" lang="en-US" sz="2800" b="0" i="0" u="none" strike="noStrike" cap="none" spc="0" normalizeH="0" dirty="0">
                <a:ln>
                  <a:noFill/>
                </a:ln>
                <a:solidFill>
                  <a:srgbClr val="000000"/>
                </a:solidFill>
                <a:effectLst/>
                <a:uFillTx/>
                <a:sym typeface="Lato Regular"/>
              </a:rPr>
              <a:t> primary care</a:t>
            </a:r>
          </a:p>
          <a:p>
            <a:pPr marL="0" marR="0" indent="0" algn="l" defTabSz="914400" rtl="0" fontAlgn="auto" latinLnBrk="0" hangingPunct="0">
              <a:lnSpc>
                <a:spcPct val="120000"/>
              </a:lnSpc>
              <a:spcBef>
                <a:spcPts val="0"/>
              </a:spcBef>
              <a:spcAft>
                <a:spcPts val="0"/>
              </a:spcAft>
              <a:buClrTx/>
              <a:buSzTx/>
              <a:buFontTx/>
              <a:buNone/>
              <a:tabLst/>
            </a:pPr>
            <a:endParaRPr kumimoji="0" lang="en-US" sz="2800" b="0" i="0" u="none" strike="noStrike" cap="none" spc="0" normalizeH="0" dirty="0">
              <a:ln>
                <a:noFill/>
              </a:ln>
              <a:solidFill>
                <a:srgbClr val="000000"/>
              </a:solidFill>
              <a:effectLst/>
              <a:uFillTx/>
              <a:sym typeface="Lato Regular"/>
            </a:endParaRPr>
          </a:p>
          <a:p>
            <a:pPr marL="285750" marR="0" indent="-285750" algn="l" defTabSz="914400" rtl="0" fontAlgn="auto" latinLnBrk="0" hangingPunct="0">
              <a:lnSpc>
                <a:spcPct val="120000"/>
              </a:lnSpc>
              <a:spcBef>
                <a:spcPts val="0"/>
              </a:spcBef>
              <a:spcAft>
                <a:spcPts val="0"/>
              </a:spcAft>
              <a:buClrTx/>
              <a:buSzTx/>
              <a:buFont typeface="Wingdings" charset="2"/>
              <a:buChar char="q"/>
              <a:tabLst/>
            </a:pPr>
            <a:r>
              <a:rPr lang="en-US" sz="2800" baseline="0" dirty="0"/>
              <a:t>Significantly</a:t>
            </a:r>
            <a:r>
              <a:rPr lang="en-US" sz="2800" dirty="0"/>
              <a:t> below expectations</a:t>
            </a:r>
          </a:p>
          <a:p>
            <a:pPr marL="285750" marR="0" indent="-285750" algn="l" defTabSz="914400" rtl="0" fontAlgn="auto" latinLnBrk="0" hangingPunct="0">
              <a:lnSpc>
                <a:spcPct val="120000"/>
              </a:lnSpc>
              <a:spcBef>
                <a:spcPts val="0"/>
              </a:spcBef>
              <a:spcAft>
                <a:spcPts val="0"/>
              </a:spcAft>
              <a:buClrTx/>
              <a:buSzTx/>
              <a:buFont typeface="Wingdings" charset="2"/>
              <a:buChar char="q"/>
              <a:tabLst/>
            </a:pPr>
            <a:r>
              <a:rPr kumimoji="0" lang="en-US" sz="2800" b="0" i="0" u="none" strike="noStrike" cap="none" spc="0" normalizeH="0" baseline="0" dirty="0">
                <a:ln>
                  <a:noFill/>
                </a:ln>
                <a:solidFill>
                  <a:srgbClr val="000000"/>
                </a:solidFill>
                <a:effectLst/>
                <a:uFillTx/>
                <a:sym typeface="Lato Regular"/>
              </a:rPr>
              <a:t>Below</a:t>
            </a:r>
            <a:r>
              <a:rPr kumimoji="0" lang="en-US" sz="2800" b="0" i="0" u="none" strike="noStrike" cap="none" spc="0" normalizeH="0" dirty="0">
                <a:ln>
                  <a:noFill/>
                </a:ln>
                <a:solidFill>
                  <a:srgbClr val="000000"/>
                </a:solidFill>
                <a:effectLst/>
                <a:uFillTx/>
                <a:sym typeface="Lato Regular"/>
              </a:rPr>
              <a:t> expectations</a:t>
            </a:r>
          </a:p>
          <a:p>
            <a:pPr marL="285750" marR="0" indent="-285750" algn="l" defTabSz="914400" rtl="0" fontAlgn="auto" latinLnBrk="0" hangingPunct="0">
              <a:lnSpc>
                <a:spcPct val="120000"/>
              </a:lnSpc>
              <a:spcBef>
                <a:spcPts val="0"/>
              </a:spcBef>
              <a:spcAft>
                <a:spcPts val="0"/>
              </a:spcAft>
              <a:buClrTx/>
              <a:buSzTx/>
              <a:buFont typeface="Wingdings" charset="2"/>
              <a:buChar char="q"/>
              <a:tabLst/>
            </a:pPr>
            <a:r>
              <a:rPr lang="en-US" sz="2800" baseline="0" dirty="0"/>
              <a:t>Meets expectations</a:t>
            </a:r>
          </a:p>
          <a:p>
            <a:pPr marL="285750" marR="0" indent="-285750" algn="l" defTabSz="914400" rtl="0" fontAlgn="auto" latinLnBrk="0" hangingPunct="0">
              <a:lnSpc>
                <a:spcPct val="120000"/>
              </a:lnSpc>
              <a:spcBef>
                <a:spcPts val="0"/>
              </a:spcBef>
              <a:spcAft>
                <a:spcPts val="0"/>
              </a:spcAft>
              <a:buClrTx/>
              <a:buSzTx/>
              <a:buFont typeface="Wingdings" charset="2"/>
              <a:buChar char="q"/>
              <a:tabLst/>
            </a:pPr>
            <a:r>
              <a:rPr kumimoji="0" lang="en-US" sz="2800" b="0" i="0" u="none" strike="noStrike" cap="none" spc="0" normalizeH="0" dirty="0">
                <a:ln>
                  <a:noFill/>
                </a:ln>
                <a:solidFill>
                  <a:srgbClr val="000000"/>
                </a:solidFill>
                <a:effectLst/>
                <a:uFillTx/>
                <a:sym typeface="Lato Regular"/>
              </a:rPr>
              <a:t>Above expectations </a:t>
            </a:r>
            <a:endParaRPr kumimoji="0" lang="en-US" sz="2800" b="0" i="0" u="none" strike="noStrike" cap="none" spc="0" normalizeH="0" baseline="0" dirty="0">
              <a:ln>
                <a:noFill/>
              </a:ln>
              <a:solidFill>
                <a:srgbClr val="000000"/>
              </a:solidFill>
              <a:effectLst/>
              <a:uFillTx/>
              <a:sym typeface="Lato Regular"/>
            </a:endParaRPr>
          </a:p>
        </p:txBody>
      </p:sp>
      <p:sp>
        <p:nvSpPr>
          <p:cNvPr id="6" name="TextBox 5"/>
          <p:cNvSpPr txBox="1"/>
          <p:nvPr/>
        </p:nvSpPr>
        <p:spPr>
          <a:xfrm>
            <a:off x="6162178" y="1687687"/>
            <a:ext cx="5655800" cy="30080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sym typeface="Lato Regular"/>
              </a:rPr>
              <a:t>Primary care</a:t>
            </a:r>
          </a:p>
          <a:p>
            <a:pPr marL="0" marR="0" indent="0" algn="l" defTabSz="914400" rtl="0" fontAlgn="auto" latinLnBrk="0" hangingPunct="0">
              <a:lnSpc>
                <a:spcPct val="100000"/>
              </a:lnSpc>
              <a:spcBef>
                <a:spcPts val="0"/>
              </a:spcBef>
              <a:spcAft>
                <a:spcPts val="0"/>
              </a:spcAft>
              <a:buClrTx/>
              <a:buSzTx/>
              <a:buFontTx/>
              <a:buNone/>
              <a:tabLst/>
            </a:pPr>
            <a:endParaRPr lang="en-US" sz="2800" dirty="0"/>
          </a:p>
          <a:p>
            <a:pPr marL="285750" marR="0" indent="-285750" algn="l" defTabSz="914400" rtl="0" fontAlgn="auto" latinLnBrk="0" hangingPunct="0">
              <a:lnSpc>
                <a:spcPct val="120000"/>
              </a:lnSpc>
              <a:spcBef>
                <a:spcPts val="0"/>
              </a:spcBef>
              <a:spcAft>
                <a:spcPts val="0"/>
              </a:spcAft>
              <a:buClrTx/>
              <a:buSzTx/>
              <a:buFont typeface="Wingdings" charset="2"/>
              <a:buChar char="q"/>
              <a:tabLst/>
            </a:pPr>
            <a:r>
              <a:rPr kumimoji="0" lang="en-US" sz="2800" b="0" i="0" u="none" strike="noStrike" cap="none" spc="0" normalizeH="0" baseline="0" dirty="0">
                <a:ln>
                  <a:noFill/>
                </a:ln>
                <a:solidFill>
                  <a:srgbClr val="000000"/>
                </a:solidFill>
                <a:effectLst/>
                <a:uFillTx/>
                <a:sym typeface="Lato Regular"/>
              </a:rPr>
              <a:t>NFD- below expectations</a:t>
            </a:r>
          </a:p>
          <a:p>
            <a:pPr marL="285750" marR="0" indent="-285750" algn="l" defTabSz="914400" rtl="0" fontAlgn="auto" latinLnBrk="0" hangingPunct="0">
              <a:lnSpc>
                <a:spcPct val="120000"/>
              </a:lnSpc>
              <a:spcBef>
                <a:spcPts val="0"/>
              </a:spcBef>
              <a:spcAft>
                <a:spcPts val="0"/>
              </a:spcAft>
              <a:buClrTx/>
              <a:buSzTx/>
              <a:buFont typeface="Wingdings" charset="2"/>
              <a:buChar char="q"/>
              <a:tabLst/>
            </a:pPr>
            <a:r>
              <a:rPr lang="en-US" sz="2800" dirty="0"/>
              <a:t>NFD- meeting expectations</a:t>
            </a:r>
          </a:p>
          <a:p>
            <a:pPr marL="285750" marR="0" indent="-285750" algn="l" defTabSz="914400" rtl="0" fontAlgn="auto" latinLnBrk="0" hangingPunct="0">
              <a:lnSpc>
                <a:spcPct val="120000"/>
              </a:lnSpc>
              <a:spcBef>
                <a:spcPts val="0"/>
              </a:spcBef>
              <a:spcAft>
                <a:spcPts val="0"/>
              </a:spcAft>
              <a:buClrTx/>
              <a:buSzTx/>
              <a:buFont typeface="Wingdings" charset="2"/>
              <a:buChar char="q"/>
              <a:tabLst/>
            </a:pPr>
            <a:r>
              <a:rPr kumimoji="0" lang="en-US" sz="2800" b="0" i="0" u="none" strike="noStrike" cap="none" spc="0" normalizeH="0" baseline="0" dirty="0">
                <a:ln>
                  <a:noFill/>
                </a:ln>
                <a:solidFill>
                  <a:srgbClr val="000000"/>
                </a:solidFill>
                <a:effectLst/>
                <a:uFillTx/>
                <a:sym typeface="Lato Regular"/>
              </a:rPr>
              <a:t>Competent</a:t>
            </a:r>
          </a:p>
          <a:p>
            <a:pPr marL="285750" marR="0" indent="-285750" algn="l" defTabSz="914400" rtl="0" fontAlgn="auto" latinLnBrk="0" hangingPunct="0">
              <a:lnSpc>
                <a:spcPct val="120000"/>
              </a:lnSpc>
              <a:spcBef>
                <a:spcPts val="0"/>
              </a:spcBef>
              <a:spcAft>
                <a:spcPts val="0"/>
              </a:spcAft>
              <a:buClrTx/>
              <a:buSzTx/>
              <a:buFont typeface="Wingdings" charset="2"/>
              <a:buChar char="q"/>
              <a:tabLst/>
            </a:pPr>
            <a:r>
              <a:rPr lang="en-US" sz="2800" dirty="0"/>
              <a:t>Excellent </a:t>
            </a:r>
          </a:p>
        </p:txBody>
      </p:sp>
    </p:spTree>
    <p:extLst>
      <p:ext uri="{BB962C8B-B14F-4D97-AF65-F5344CB8AC3E}">
        <p14:creationId xmlns:p14="http://schemas.microsoft.com/office/powerpoint/2010/main" val="1047755929"/>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A63A8AB-5833-E348-98BB-ED3AE3DA02EF}"/>
              </a:ext>
            </a:extLst>
          </p:cNvPr>
          <p:cNvSpPr txBox="1"/>
          <p:nvPr/>
        </p:nvSpPr>
        <p:spPr>
          <a:xfrm>
            <a:off x="473579" y="408209"/>
            <a:ext cx="11344399"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3200" dirty="0">
                <a:solidFill>
                  <a:srgbClr val="002D59"/>
                </a:solidFill>
              </a:rPr>
              <a:t>Assessment of Performance</a:t>
            </a:r>
          </a:p>
        </p:txBody>
      </p:sp>
      <p:sp>
        <p:nvSpPr>
          <p:cNvPr id="6" name="TextBox 5"/>
          <p:cNvSpPr txBox="1"/>
          <p:nvPr/>
        </p:nvSpPr>
        <p:spPr>
          <a:xfrm>
            <a:off x="6162178" y="1687687"/>
            <a:ext cx="56558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2800" dirty="0"/>
          </a:p>
        </p:txBody>
      </p:sp>
      <p:sp>
        <p:nvSpPr>
          <p:cNvPr id="5" name="Rectangle 4"/>
          <p:cNvSpPr/>
          <p:nvPr/>
        </p:nvSpPr>
        <p:spPr>
          <a:xfrm>
            <a:off x="881626" y="1506661"/>
            <a:ext cx="10462773" cy="4140621"/>
          </a:xfrm>
          <a:prstGeom prst="rect">
            <a:avLst/>
          </a:prstGeom>
        </p:spPr>
        <p:txBody>
          <a:bodyPr wrap="square">
            <a:spAutoFit/>
          </a:bodyPr>
          <a:lstStyle/>
          <a:p>
            <a:pPr marL="19050">
              <a:lnSpc>
                <a:spcPct val="120000"/>
              </a:lnSpc>
            </a:pPr>
            <a:r>
              <a:rPr lang="en-US" sz="2800" dirty="0"/>
              <a:t>Assessor also asked if assessment was:   </a:t>
            </a:r>
          </a:p>
          <a:p>
            <a:pPr marL="19050">
              <a:lnSpc>
                <a:spcPct val="120000"/>
              </a:lnSpc>
            </a:pPr>
            <a:r>
              <a:rPr lang="en-US" sz="2400" dirty="0"/>
              <a:t>   </a:t>
            </a:r>
          </a:p>
          <a:p>
            <a:pPr marL="457200" indent="-457200">
              <a:lnSpc>
                <a:spcPct val="120000"/>
              </a:lnSpc>
              <a:buFont typeface="Wingdings" pitchFamily="2" charset="2"/>
              <a:buChar char="q"/>
            </a:pPr>
            <a:r>
              <a:rPr lang="en-US" sz="2800" dirty="0"/>
              <a:t>Below level expected prior to starting GP training</a:t>
            </a:r>
          </a:p>
          <a:p>
            <a:pPr marL="457200" indent="-457200">
              <a:lnSpc>
                <a:spcPct val="120000"/>
              </a:lnSpc>
              <a:buFont typeface="Wingdings" pitchFamily="2" charset="2"/>
              <a:buChar char="q"/>
            </a:pPr>
            <a:r>
              <a:rPr lang="en-US" sz="2800" dirty="0"/>
              <a:t>Below level expected of a GP trainee working in this post</a:t>
            </a:r>
          </a:p>
          <a:p>
            <a:pPr marL="457200" indent="-457200">
              <a:lnSpc>
                <a:spcPct val="120000"/>
              </a:lnSpc>
              <a:buFont typeface="Wingdings" pitchFamily="2" charset="2"/>
              <a:buChar char="q"/>
            </a:pPr>
            <a:r>
              <a:rPr lang="en-US" sz="2800" dirty="0"/>
              <a:t>At level expected of a G trainee working in this post</a:t>
            </a:r>
          </a:p>
          <a:p>
            <a:pPr marL="457200" indent="-457200">
              <a:lnSpc>
                <a:spcPct val="120000"/>
              </a:lnSpc>
              <a:buFont typeface="Wingdings" pitchFamily="2" charset="2"/>
              <a:buChar char="q"/>
            </a:pPr>
            <a:r>
              <a:rPr lang="en-US" sz="2800" dirty="0"/>
              <a:t>Above the level of a GP trainee working in this post </a:t>
            </a:r>
          </a:p>
          <a:p>
            <a:pPr marL="19050">
              <a:lnSpc>
                <a:spcPct val="120000"/>
              </a:lnSpc>
            </a:pPr>
            <a:endParaRPr lang="en-US" sz="2800" dirty="0"/>
          </a:p>
          <a:p>
            <a:pPr marL="19050">
              <a:lnSpc>
                <a:spcPct val="120000"/>
              </a:lnSpc>
            </a:pPr>
            <a:r>
              <a:rPr lang="en-US" sz="2800" dirty="0"/>
              <a:t>Increases reliability of assessment </a:t>
            </a:r>
          </a:p>
        </p:txBody>
      </p:sp>
    </p:spTree>
    <p:extLst>
      <p:ext uri="{BB962C8B-B14F-4D97-AF65-F5344CB8AC3E}">
        <p14:creationId xmlns:p14="http://schemas.microsoft.com/office/powerpoint/2010/main" val="3657869744"/>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FD4159E8-9CFA-CE47-A813-28D01D185725}"/>
              </a:ext>
            </a:extLst>
          </p:cNvPr>
          <p:cNvSpPr/>
          <p:nvPr/>
        </p:nvSpPr>
        <p:spPr>
          <a:xfrm>
            <a:off x="483941" y="238315"/>
            <a:ext cx="3920634" cy="3728378"/>
          </a:xfrm>
          <a:prstGeom prst="ellipse">
            <a:avLst/>
          </a:prstGeom>
          <a:solidFill>
            <a:srgbClr val="144E9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Lato Regular"/>
              <a:ea typeface="Lato Regular"/>
              <a:cs typeface="Lato Regular"/>
              <a:sym typeface="Lato Regular"/>
            </a:endParaRPr>
          </a:p>
        </p:txBody>
      </p:sp>
      <p:sp>
        <p:nvSpPr>
          <p:cNvPr id="5" name="Oval 4">
            <a:extLst>
              <a:ext uri="{FF2B5EF4-FFF2-40B4-BE49-F238E27FC236}">
                <a16:creationId xmlns:a16="http://schemas.microsoft.com/office/drawing/2014/main" xmlns="" id="{3A9D8980-DB88-0345-A76B-DF1F4BF7120F}"/>
              </a:ext>
            </a:extLst>
          </p:cNvPr>
          <p:cNvSpPr/>
          <p:nvPr/>
        </p:nvSpPr>
        <p:spPr>
          <a:xfrm>
            <a:off x="7787425" y="238315"/>
            <a:ext cx="3920634" cy="3728378"/>
          </a:xfrm>
          <a:prstGeom prst="ellipse">
            <a:avLst/>
          </a:prstGeom>
          <a:solidFill>
            <a:srgbClr val="009CA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6" name="Oval 5">
            <a:extLst>
              <a:ext uri="{FF2B5EF4-FFF2-40B4-BE49-F238E27FC236}">
                <a16:creationId xmlns:a16="http://schemas.microsoft.com/office/drawing/2014/main" xmlns="" id="{7DD68046-0368-9347-AC75-81774FA3AA6D}"/>
              </a:ext>
            </a:extLst>
          </p:cNvPr>
          <p:cNvSpPr/>
          <p:nvPr/>
        </p:nvSpPr>
        <p:spPr>
          <a:xfrm>
            <a:off x="4036364" y="2102504"/>
            <a:ext cx="3920634" cy="3728378"/>
          </a:xfrm>
          <a:prstGeom prst="ellipse">
            <a:avLst/>
          </a:prstGeom>
          <a:solidFill>
            <a:srgbClr val="843F9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7" name="TextBox 6">
            <a:extLst>
              <a:ext uri="{FF2B5EF4-FFF2-40B4-BE49-F238E27FC236}">
                <a16:creationId xmlns:a16="http://schemas.microsoft.com/office/drawing/2014/main" xmlns="" id="{E8865699-4311-4949-B6C0-68B73E516009}"/>
              </a:ext>
            </a:extLst>
          </p:cNvPr>
          <p:cNvSpPr txBox="1"/>
          <p:nvPr/>
        </p:nvSpPr>
        <p:spPr>
          <a:xfrm>
            <a:off x="1349382" y="623066"/>
            <a:ext cx="2310887"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Lato Regular"/>
                <a:ea typeface="Lato Regular"/>
                <a:cs typeface="Lato Regular"/>
                <a:sym typeface="Lato Regular"/>
              </a:rPr>
              <a:t>UNCHANGED</a:t>
            </a:r>
          </a:p>
        </p:txBody>
      </p:sp>
      <p:sp>
        <p:nvSpPr>
          <p:cNvPr id="10" name="Rectangle 9">
            <a:extLst>
              <a:ext uri="{FF2B5EF4-FFF2-40B4-BE49-F238E27FC236}">
                <a16:creationId xmlns:a16="http://schemas.microsoft.com/office/drawing/2014/main" xmlns="" id="{C3AC0C51-3FEB-D142-838F-60A3EE8921CE}"/>
              </a:ext>
            </a:extLst>
          </p:cNvPr>
          <p:cNvSpPr/>
          <p:nvPr/>
        </p:nvSpPr>
        <p:spPr>
          <a:xfrm>
            <a:off x="9188133" y="371179"/>
            <a:ext cx="1119217" cy="646331"/>
          </a:xfrm>
          <a:prstGeom prst="rect">
            <a:avLst/>
          </a:prstGeom>
        </p:spPr>
        <p:txBody>
          <a:bodyPr wrap="none">
            <a:spAutoFit/>
          </a:bodyPr>
          <a:lstStyle/>
          <a:p>
            <a:r>
              <a:rPr lang="en-GB" sz="3600" dirty="0">
                <a:solidFill>
                  <a:schemeClr val="bg1"/>
                </a:solidFill>
              </a:rPr>
              <a:t>NEW</a:t>
            </a:r>
          </a:p>
        </p:txBody>
      </p:sp>
      <p:sp>
        <p:nvSpPr>
          <p:cNvPr id="11" name="Rectangle 10">
            <a:extLst>
              <a:ext uri="{FF2B5EF4-FFF2-40B4-BE49-F238E27FC236}">
                <a16:creationId xmlns:a16="http://schemas.microsoft.com/office/drawing/2014/main" xmlns="" id="{D205E279-2C82-AA4D-91E2-A9BBE299A3C6}"/>
              </a:ext>
            </a:extLst>
          </p:cNvPr>
          <p:cNvSpPr/>
          <p:nvPr/>
        </p:nvSpPr>
        <p:spPr>
          <a:xfrm>
            <a:off x="5226849" y="2408194"/>
            <a:ext cx="1601721" cy="523220"/>
          </a:xfrm>
          <a:prstGeom prst="rect">
            <a:avLst/>
          </a:prstGeom>
        </p:spPr>
        <p:txBody>
          <a:bodyPr wrap="none">
            <a:spAutoFit/>
          </a:bodyPr>
          <a:lstStyle/>
          <a:p>
            <a:r>
              <a:rPr lang="en-GB" sz="2800" dirty="0">
                <a:solidFill>
                  <a:schemeClr val="bg1"/>
                </a:solidFill>
              </a:rPr>
              <a:t>UPDATED</a:t>
            </a:r>
          </a:p>
        </p:txBody>
      </p:sp>
      <p:sp>
        <p:nvSpPr>
          <p:cNvPr id="12" name="TextBox 11">
            <a:extLst>
              <a:ext uri="{FF2B5EF4-FFF2-40B4-BE49-F238E27FC236}">
                <a16:creationId xmlns:a16="http://schemas.microsoft.com/office/drawing/2014/main" xmlns="" id="{0181738C-44A6-1A40-84F3-39AF0465501A}"/>
              </a:ext>
            </a:extLst>
          </p:cNvPr>
          <p:cNvSpPr txBox="1"/>
          <p:nvPr/>
        </p:nvSpPr>
        <p:spPr>
          <a:xfrm>
            <a:off x="1231745" y="1822690"/>
            <a:ext cx="6373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Lato Regular"/>
                <a:ea typeface="Lato Regular"/>
                <a:cs typeface="Lato Regular"/>
                <a:sym typeface="Lato Regular"/>
              </a:rPr>
              <a:t>MSF</a:t>
            </a:r>
          </a:p>
        </p:txBody>
      </p:sp>
      <p:sp>
        <p:nvSpPr>
          <p:cNvPr id="13" name="TextBox 12">
            <a:extLst>
              <a:ext uri="{FF2B5EF4-FFF2-40B4-BE49-F238E27FC236}">
                <a16:creationId xmlns:a16="http://schemas.microsoft.com/office/drawing/2014/main" xmlns="" id="{41AE0B05-1419-4A4A-952F-8C1C274C693E}"/>
              </a:ext>
            </a:extLst>
          </p:cNvPr>
          <p:cNvSpPr txBox="1"/>
          <p:nvPr/>
        </p:nvSpPr>
        <p:spPr>
          <a:xfrm>
            <a:off x="2305774" y="2177363"/>
            <a:ext cx="143885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Lato Regular"/>
                <a:ea typeface="Lato Regular"/>
                <a:cs typeface="Lato Regular"/>
                <a:sym typeface="Lato Regular"/>
              </a:rPr>
              <a:t>Audio-COT</a:t>
            </a:r>
          </a:p>
        </p:txBody>
      </p:sp>
      <p:sp>
        <p:nvSpPr>
          <p:cNvPr id="14" name="TextBox 13">
            <a:extLst>
              <a:ext uri="{FF2B5EF4-FFF2-40B4-BE49-F238E27FC236}">
                <a16:creationId xmlns:a16="http://schemas.microsoft.com/office/drawing/2014/main" xmlns="" id="{89193819-02E4-4E44-92CF-3C57AE78118E}"/>
              </a:ext>
            </a:extLst>
          </p:cNvPr>
          <p:cNvSpPr txBox="1"/>
          <p:nvPr/>
        </p:nvSpPr>
        <p:spPr>
          <a:xfrm>
            <a:off x="4669972" y="3336488"/>
            <a:ext cx="69345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err="1">
                <a:ln>
                  <a:noFill/>
                </a:ln>
                <a:solidFill>
                  <a:schemeClr val="bg1"/>
                </a:solidFill>
                <a:effectLst/>
                <a:uFillTx/>
                <a:latin typeface="Lato Regular"/>
                <a:ea typeface="Lato Regular"/>
                <a:cs typeface="Lato Regular"/>
                <a:sym typeface="Lato Regular"/>
              </a:rPr>
              <a:t>CbD</a:t>
            </a:r>
            <a:endPar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endParaRPr>
          </a:p>
        </p:txBody>
      </p:sp>
      <p:sp>
        <p:nvSpPr>
          <p:cNvPr id="3" name="Rectangle 2">
            <a:extLst>
              <a:ext uri="{FF2B5EF4-FFF2-40B4-BE49-F238E27FC236}">
                <a16:creationId xmlns:a16="http://schemas.microsoft.com/office/drawing/2014/main" xmlns="" id="{4CD1A5B4-71A9-2042-8B14-16BBA584D605}"/>
              </a:ext>
            </a:extLst>
          </p:cNvPr>
          <p:cNvSpPr/>
          <p:nvPr/>
        </p:nvSpPr>
        <p:spPr>
          <a:xfrm>
            <a:off x="4395340" y="620821"/>
            <a:ext cx="3377848" cy="830997"/>
          </a:xfrm>
          <a:prstGeom prst="rect">
            <a:avLst/>
          </a:prstGeom>
        </p:spPr>
        <p:txBody>
          <a:bodyPr wrap="none">
            <a:spAutoFit/>
          </a:bodyPr>
          <a:lstStyle/>
          <a:p>
            <a:r>
              <a:rPr lang="en-GB" sz="4800" dirty="0">
                <a:solidFill>
                  <a:schemeClr val="accent4"/>
                </a:solidFill>
              </a:rPr>
              <a:t>Assessments</a:t>
            </a:r>
          </a:p>
        </p:txBody>
      </p:sp>
      <p:sp>
        <p:nvSpPr>
          <p:cNvPr id="15" name="TextBox 14">
            <a:extLst>
              <a:ext uri="{FF2B5EF4-FFF2-40B4-BE49-F238E27FC236}">
                <a16:creationId xmlns:a16="http://schemas.microsoft.com/office/drawing/2014/main" xmlns="" id="{C1ECC20B-033E-2A46-9A55-82D47A8C4B01}"/>
              </a:ext>
            </a:extLst>
          </p:cNvPr>
          <p:cNvSpPr txBox="1"/>
          <p:nvPr/>
        </p:nvSpPr>
        <p:spPr>
          <a:xfrm>
            <a:off x="6145492" y="4066682"/>
            <a:ext cx="64376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rPr>
              <a:t>CSR</a:t>
            </a:r>
          </a:p>
        </p:txBody>
      </p:sp>
      <p:sp>
        <p:nvSpPr>
          <p:cNvPr id="16" name="TextBox 15">
            <a:extLst>
              <a:ext uri="{FF2B5EF4-FFF2-40B4-BE49-F238E27FC236}">
                <a16:creationId xmlns:a16="http://schemas.microsoft.com/office/drawing/2014/main" xmlns="" id="{9D058DC4-4BC2-7243-AAF3-830BA18D7E82}"/>
              </a:ext>
            </a:extLst>
          </p:cNvPr>
          <p:cNvSpPr txBox="1"/>
          <p:nvPr/>
        </p:nvSpPr>
        <p:spPr>
          <a:xfrm>
            <a:off x="4977750" y="4328291"/>
            <a:ext cx="80887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rPr>
              <a:t>CEPS</a:t>
            </a:r>
          </a:p>
        </p:txBody>
      </p:sp>
      <p:sp>
        <p:nvSpPr>
          <p:cNvPr id="17" name="TextBox 16">
            <a:extLst>
              <a:ext uri="{FF2B5EF4-FFF2-40B4-BE49-F238E27FC236}">
                <a16:creationId xmlns:a16="http://schemas.microsoft.com/office/drawing/2014/main" xmlns="" id="{3F3D96B3-C8F9-5142-A7C2-0649583BDA98}"/>
              </a:ext>
            </a:extLst>
          </p:cNvPr>
          <p:cNvSpPr txBox="1"/>
          <p:nvPr/>
        </p:nvSpPr>
        <p:spPr>
          <a:xfrm>
            <a:off x="6099333" y="3218121"/>
            <a:ext cx="69506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rPr>
              <a:t>COT</a:t>
            </a:r>
          </a:p>
        </p:txBody>
      </p:sp>
      <p:sp>
        <p:nvSpPr>
          <p:cNvPr id="18" name="TextBox 17">
            <a:extLst>
              <a:ext uri="{FF2B5EF4-FFF2-40B4-BE49-F238E27FC236}">
                <a16:creationId xmlns:a16="http://schemas.microsoft.com/office/drawing/2014/main" xmlns="" id="{D12ECE97-1289-2D41-9371-C95D802AB4F4}"/>
              </a:ext>
            </a:extLst>
          </p:cNvPr>
          <p:cNvSpPr txBox="1"/>
          <p:nvPr/>
        </p:nvSpPr>
        <p:spPr>
          <a:xfrm>
            <a:off x="5738898" y="4853345"/>
            <a:ext cx="141480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rPr>
              <a:t>Mini-CEX</a:t>
            </a:r>
          </a:p>
        </p:txBody>
      </p:sp>
      <p:sp>
        <p:nvSpPr>
          <p:cNvPr id="19" name="TextBox 18">
            <a:extLst>
              <a:ext uri="{FF2B5EF4-FFF2-40B4-BE49-F238E27FC236}">
                <a16:creationId xmlns:a16="http://schemas.microsoft.com/office/drawing/2014/main" xmlns="" id="{495DFFF6-F069-F44D-BF84-E0121E06D132}"/>
              </a:ext>
            </a:extLst>
          </p:cNvPr>
          <p:cNvSpPr txBox="1"/>
          <p:nvPr/>
        </p:nvSpPr>
        <p:spPr>
          <a:xfrm>
            <a:off x="8333252" y="1095463"/>
            <a:ext cx="2746278"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GB" sz="2800" dirty="0">
                <a:solidFill>
                  <a:schemeClr val="bg1"/>
                </a:solidFill>
              </a:rPr>
              <a:t>Leadership </a:t>
            </a:r>
          </a:p>
          <a:p>
            <a:r>
              <a:rPr lang="en-GB" sz="2800" dirty="0">
                <a:solidFill>
                  <a:schemeClr val="bg1"/>
                </a:solidFill>
              </a:rPr>
              <a:t>activity and MSF</a:t>
            </a:r>
          </a:p>
          <a:p>
            <a:pPr marL="0" marR="0" indent="0" algn="l" defTabSz="914400" rtl="0" fontAlgn="auto" latinLnBrk="0"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endParaRPr>
          </a:p>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rPr>
              <a:t>Prescribing</a:t>
            </a:r>
          </a:p>
          <a:p>
            <a:r>
              <a:rPr lang="en-GB" sz="2800" dirty="0">
                <a:solidFill>
                  <a:schemeClr val="bg1"/>
                </a:solidFill>
              </a:rPr>
              <a:t>          </a:t>
            </a:r>
          </a:p>
          <a:p>
            <a:r>
              <a:rPr lang="en-GB" sz="2800" dirty="0">
                <a:solidFill>
                  <a:schemeClr val="bg1"/>
                </a:solidFill>
              </a:rPr>
              <a:t>          QIP  </a:t>
            </a:r>
          </a:p>
          <a:p>
            <a:pPr marL="0" marR="0" indent="0" algn="l" defTabSz="914400" rtl="0" fontAlgn="auto" latinLnBrk="0"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endParaRPr>
          </a:p>
          <a:p>
            <a:pPr marL="0" marR="0" indent="0" algn="l" defTabSz="914400" rtl="0" fontAlgn="auto" latinLnBrk="0" hangingPunct="0">
              <a:lnSpc>
                <a:spcPct val="100000"/>
              </a:lnSpc>
              <a:spcBef>
                <a:spcPts val="0"/>
              </a:spcBef>
              <a:spcAft>
                <a:spcPts val="0"/>
              </a:spcAft>
              <a:buClrTx/>
              <a:buSzTx/>
              <a:buFontTx/>
              <a:buNone/>
              <a:tabLst/>
            </a:pPr>
            <a:r>
              <a:rPr lang="en-GB" sz="2800" dirty="0">
                <a:solidFill>
                  <a:schemeClr val="bg1"/>
                </a:solidFill>
              </a:rPr>
              <a:t> </a:t>
            </a:r>
          </a:p>
          <a:p>
            <a:pPr marL="0" marR="0" indent="0" algn="l" defTabSz="914400" rtl="0" fontAlgn="auto" latinLnBrk="0" hangingPunct="0">
              <a:lnSpc>
                <a:spcPct val="100000"/>
              </a:lnSpc>
              <a:spcBef>
                <a:spcPts val="0"/>
              </a:spcBef>
              <a:spcAft>
                <a:spcPts val="0"/>
              </a:spcAft>
              <a:buClrTx/>
              <a:buSzTx/>
              <a:buFontTx/>
              <a:buNone/>
              <a:tabLst/>
            </a:pPr>
            <a:endParaRPr lang="en-GB" sz="2800" dirty="0">
              <a:solidFill>
                <a:schemeClr val="bg1"/>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rPr>
              <a:t>     </a:t>
            </a:r>
          </a:p>
        </p:txBody>
      </p:sp>
      <p:sp>
        <p:nvSpPr>
          <p:cNvPr id="20" name="TextBox 19">
            <a:extLst>
              <a:ext uri="{FF2B5EF4-FFF2-40B4-BE49-F238E27FC236}">
                <a16:creationId xmlns:a16="http://schemas.microsoft.com/office/drawing/2014/main" xmlns="" id="{8DE73418-E0FD-6A48-BD0A-A5402F9144B7}"/>
              </a:ext>
            </a:extLst>
          </p:cNvPr>
          <p:cNvSpPr txBox="1"/>
          <p:nvPr/>
        </p:nvSpPr>
        <p:spPr>
          <a:xfrm>
            <a:off x="6920330" y="3598097"/>
            <a:ext cx="68544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rPr>
              <a:t>PSQ</a:t>
            </a:r>
          </a:p>
        </p:txBody>
      </p:sp>
      <p:sp>
        <p:nvSpPr>
          <p:cNvPr id="21" name="TextBox 20">
            <a:extLst>
              <a:ext uri="{FF2B5EF4-FFF2-40B4-BE49-F238E27FC236}">
                <a16:creationId xmlns:a16="http://schemas.microsoft.com/office/drawing/2014/main" xmlns="" id="{AD47C1B9-974A-794A-A4FF-1921E572AB33}"/>
              </a:ext>
            </a:extLst>
          </p:cNvPr>
          <p:cNvSpPr txBox="1"/>
          <p:nvPr/>
        </p:nvSpPr>
        <p:spPr>
          <a:xfrm>
            <a:off x="10669552" y="1654145"/>
            <a:ext cx="810476"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endParaRPr>
          </a:p>
          <a:p>
            <a:pPr marL="0" marR="0" indent="0" algn="l" defTabSz="914400" rtl="0" fontAlgn="auto" latinLnBrk="0" hangingPunct="0">
              <a:lnSpc>
                <a:spcPct val="100000"/>
              </a:lnSpc>
              <a:spcBef>
                <a:spcPts val="0"/>
              </a:spcBef>
              <a:spcAft>
                <a:spcPts val="0"/>
              </a:spcAft>
              <a:buClrTx/>
              <a:buSzTx/>
              <a:buFontTx/>
              <a:buNone/>
              <a:tabLst/>
            </a:pPr>
            <a:endParaRPr lang="en-GB" sz="2800" dirty="0">
              <a:solidFill>
                <a:schemeClr val="bg1"/>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latin typeface="Lato Regular"/>
                <a:ea typeface="Lato Regular"/>
                <a:cs typeface="Lato Regular"/>
                <a:sym typeface="Lato Regular"/>
              </a:rPr>
              <a:t>CAT</a:t>
            </a:r>
          </a:p>
        </p:txBody>
      </p:sp>
      <p:sp>
        <p:nvSpPr>
          <p:cNvPr id="4" name="TextBox 3"/>
          <p:cNvSpPr txBox="1"/>
          <p:nvPr/>
        </p:nvSpPr>
        <p:spPr>
          <a:xfrm>
            <a:off x="7605772" y="-1958660"/>
            <a:ext cx="139225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Lato Regular"/>
                <a:ea typeface="Lato Regular"/>
                <a:cs typeface="Lato Regular"/>
                <a:sym typeface="Lato Regular"/>
              </a:rPr>
              <a:t>QIP </a:t>
            </a:r>
          </a:p>
        </p:txBody>
      </p:sp>
    </p:spTree>
    <p:extLst>
      <p:ext uri="{BB962C8B-B14F-4D97-AF65-F5344CB8AC3E}">
        <p14:creationId xmlns:p14="http://schemas.microsoft.com/office/powerpoint/2010/main" val="29859188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9C28325-B7E8-914B-8BFF-D133438B74CB}"/>
              </a:ext>
            </a:extLst>
          </p:cNvPr>
          <p:cNvSpPr txBox="1"/>
          <p:nvPr/>
        </p:nvSpPr>
        <p:spPr>
          <a:xfrm>
            <a:off x="757040" y="428182"/>
            <a:ext cx="5315516"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200" dirty="0">
                <a:solidFill>
                  <a:srgbClr val="002D59"/>
                </a:solidFill>
              </a:rPr>
              <a:t>Case based Discussion CbD</a:t>
            </a:r>
          </a:p>
          <a:p>
            <a:pPr marL="0" marR="0" indent="0" algn="l" defTabSz="914400" rtl="0" fontAlgn="auto" latinLnBrk="0" hangingPunct="0">
              <a:lnSpc>
                <a:spcPct val="100000"/>
              </a:lnSpc>
              <a:spcBef>
                <a:spcPts val="0"/>
              </a:spcBef>
              <a:spcAft>
                <a:spcPts val="0"/>
              </a:spcAft>
              <a:buClrTx/>
              <a:buSzTx/>
              <a:buFontTx/>
              <a:buNone/>
              <a:tabLst/>
            </a:pPr>
            <a:r>
              <a:rPr lang="en-GB" sz="3200" dirty="0">
                <a:solidFill>
                  <a:srgbClr val="002D59"/>
                </a:solidFill>
              </a:rPr>
              <a:t>(when not in primary care)</a:t>
            </a:r>
          </a:p>
        </p:txBody>
      </p:sp>
      <p:sp>
        <p:nvSpPr>
          <p:cNvPr id="3" name="TextBox 2">
            <a:extLst>
              <a:ext uri="{FF2B5EF4-FFF2-40B4-BE49-F238E27FC236}">
                <a16:creationId xmlns:a16="http://schemas.microsoft.com/office/drawing/2014/main" xmlns="" id="{888FC03D-D86D-7B4E-93E3-1F44A170ABC6}"/>
              </a:ext>
            </a:extLst>
          </p:cNvPr>
          <p:cNvSpPr txBox="1"/>
          <p:nvPr/>
        </p:nvSpPr>
        <p:spPr>
          <a:xfrm>
            <a:off x="1428750" y="1443842"/>
            <a:ext cx="8216350"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Title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Brief Description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Level of Complexity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Clinical Experience Groups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Capability (select up to 4)</a:t>
            </a:r>
          </a:p>
          <a:p>
            <a:pPr lvl="2" indent="0"/>
            <a:r>
              <a:rPr lang="en-GB" sz="2000" dirty="0">
                <a:solidFill>
                  <a:srgbClr val="002D59"/>
                </a:solidFill>
              </a:rPr>
              <a:t>	Grade against Expectations (significantly below, below, meets, above)</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Feedback on performance and justification for grade</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Recommendations for future development in that capability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Assessment of Performance	</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Below level expected prior to starting GP Training</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Below level expected of GP trainee working in this post</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At the level expected of GP trainee working in this post</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Above the level expected of GP trainee working in this post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Agreed action</a:t>
            </a:r>
          </a:p>
        </p:txBody>
      </p:sp>
      <p:sp>
        <p:nvSpPr>
          <p:cNvPr id="5" name="Oval 4">
            <a:extLst>
              <a:ext uri="{FF2B5EF4-FFF2-40B4-BE49-F238E27FC236}">
                <a16:creationId xmlns:a16="http://schemas.microsoft.com/office/drawing/2014/main" xmlns="" id="{7DD68046-0368-9347-AC75-81774FA3AA6D}"/>
              </a:ext>
            </a:extLst>
          </p:cNvPr>
          <p:cNvSpPr/>
          <p:nvPr/>
        </p:nvSpPr>
        <p:spPr>
          <a:xfrm>
            <a:off x="8868865" y="114148"/>
            <a:ext cx="3048985" cy="2856426"/>
          </a:xfrm>
          <a:prstGeom prst="ellipse">
            <a:avLst/>
          </a:prstGeom>
          <a:solidFill>
            <a:srgbClr val="843F9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a:ln>
                  <a:noFill/>
                </a:ln>
                <a:solidFill>
                  <a:srgbClr val="FFFFFF"/>
                </a:solidFill>
                <a:effectLst/>
                <a:uFillTx/>
                <a:latin typeface="Lato Regular"/>
                <a:ea typeface="Lato Regular"/>
                <a:cs typeface="Lato Regular"/>
                <a:sym typeface="Lato Regular"/>
              </a:rPr>
              <a:t>A structured oral interview to assess your professional judgment.</a:t>
            </a:r>
          </a:p>
          <a:p>
            <a:pPr marL="0" marR="0" indent="0" algn="ctr" defTabSz="914400" rtl="0" fontAlgn="auto" latinLnBrk="0" hangingPunct="0">
              <a:lnSpc>
                <a:spcPct val="100000"/>
              </a:lnSpc>
              <a:spcBef>
                <a:spcPts val="0"/>
              </a:spcBef>
              <a:spcAft>
                <a:spcPts val="0"/>
              </a:spcAft>
              <a:buClrTx/>
              <a:buSzTx/>
              <a:buFontTx/>
              <a:buNone/>
              <a:tabLst/>
            </a:pPr>
            <a:r>
              <a:rPr lang="en-GB" dirty="0">
                <a:solidFill>
                  <a:srgbClr val="FFFFFF"/>
                </a:solidFill>
              </a:rPr>
              <a:t>Assesses performance against capabilities</a:t>
            </a:r>
            <a:endParaRPr kumimoji="0" lang="en-GB" b="0" i="0" u="none" strike="noStrike" cap="none" spc="0" normalizeH="0" baseline="0" dirty="0">
              <a:ln>
                <a:noFill/>
              </a:ln>
              <a:solidFill>
                <a:srgbClr val="FFFFFF"/>
              </a:solidFill>
              <a:effectLst/>
              <a:uFillTx/>
              <a:sym typeface="Lato Regular"/>
            </a:endParaRPr>
          </a:p>
        </p:txBody>
      </p:sp>
    </p:spTree>
    <p:extLst>
      <p:ext uri="{BB962C8B-B14F-4D97-AF65-F5344CB8AC3E}">
        <p14:creationId xmlns:p14="http://schemas.microsoft.com/office/powerpoint/2010/main" val="94335184"/>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09AE36-74B6-CA4A-A95A-513459D0D7ED}"/>
              </a:ext>
            </a:extLst>
          </p:cNvPr>
          <p:cNvSpPr txBox="1"/>
          <p:nvPr/>
        </p:nvSpPr>
        <p:spPr>
          <a:xfrm>
            <a:off x="387473" y="430475"/>
            <a:ext cx="1158118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4000" dirty="0">
                <a:solidFill>
                  <a:srgbClr val="002D59"/>
                </a:solidFill>
              </a:rPr>
              <a:t>WPBA</a:t>
            </a:r>
          </a:p>
        </p:txBody>
      </p:sp>
      <p:sp>
        <p:nvSpPr>
          <p:cNvPr id="4" name="TextBox 3"/>
          <p:cNvSpPr txBox="1"/>
          <p:nvPr/>
        </p:nvSpPr>
        <p:spPr>
          <a:xfrm>
            <a:off x="387474" y="1407899"/>
            <a:ext cx="11581189" cy="4154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9050"/>
            <a:r>
              <a:rPr lang="en-GB" sz="2400" dirty="0">
                <a:solidFill>
                  <a:srgbClr val="163B5B"/>
                </a:solidFill>
              </a:rPr>
              <a:t>WPBA evaluates the trainee's progress in areas of professional practice best tested in the workplace </a:t>
            </a:r>
            <a:r>
              <a:rPr lang="en-GB" sz="2400" dirty="0" smtClean="0">
                <a:solidFill>
                  <a:srgbClr val="163B5B"/>
                </a:solidFill>
              </a:rPr>
              <a:t>and:</a:t>
            </a:r>
            <a:endParaRPr lang="en-GB" sz="2400" dirty="0">
              <a:solidFill>
                <a:srgbClr val="163B5B"/>
              </a:solidFill>
            </a:endParaRPr>
          </a:p>
          <a:p>
            <a:pPr marL="342900" indent="-342900">
              <a:buFont typeface="Arial"/>
              <a:buChar char="•"/>
            </a:pPr>
            <a:r>
              <a:rPr lang="en-GB" sz="2400" dirty="0">
                <a:solidFill>
                  <a:srgbClr val="163B5B"/>
                </a:solidFill>
              </a:rPr>
              <a:t>Looks at trainees performance in their day to day practice provides evidence for learning and reflection on performance </a:t>
            </a:r>
          </a:p>
          <a:p>
            <a:pPr marL="342900" indent="-342900">
              <a:buFont typeface="Arial"/>
              <a:buChar char="•"/>
            </a:pPr>
            <a:r>
              <a:rPr lang="en-GB" sz="2400" dirty="0">
                <a:solidFill>
                  <a:srgbClr val="163B5B"/>
                </a:solidFill>
              </a:rPr>
              <a:t>Supports and drives learning in important areas of competence with an underlying theme of patient safety </a:t>
            </a:r>
          </a:p>
          <a:p>
            <a:pPr marL="342900" indent="-342900">
              <a:buFont typeface="Arial"/>
              <a:buChar char="•"/>
            </a:pPr>
            <a:r>
              <a:rPr lang="en-GB" sz="2400" dirty="0">
                <a:solidFill>
                  <a:srgbClr val="163B5B"/>
                </a:solidFill>
              </a:rPr>
              <a:t>Provides constructive feedback on areas of strength and developmental needs, identifying trainees who may be in difficulty</a:t>
            </a:r>
          </a:p>
          <a:p>
            <a:pPr marL="342900" indent="-342900">
              <a:buFont typeface="Arial"/>
              <a:buChar char="•"/>
            </a:pPr>
            <a:r>
              <a:rPr lang="en-GB" sz="2400" dirty="0">
                <a:solidFill>
                  <a:srgbClr val="163B5B"/>
                </a:solidFill>
              </a:rPr>
              <a:t>Evaluates aspects of professional behaviour that are difficult to assess in traditional examinations </a:t>
            </a:r>
          </a:p>
          <a:p>
            <a:pPr marL="342900" indent="-342900">
              <a:buFont typeface="Arial"/>
              <a:buChar char="•"/>
            </a:pPr>
            <a:r>
              <a:rPr lang="en-GB" sz="2400" dirty="0">
                <a:solidFill>
                  <a:srgbClr val="163B5B"/>
                </a:solidFill>
              </a:rPr>
              <a:t>Determines fitness to progress to the next stage of training </a:t>
            </a:r>
          </a:p>
        </p:txBody>
      </p:sp>
    </p:spTree>
    <p:extLst>
      <p:ext uri="{BB962C8B-B14F-4D97-AF65-F5344CB8AC3E}">
        <p14:creationId xmlns:p14="http://schemas.microsoft.com/office/powerpoint/2010/main" val="1619203406"/>
      </p:ext>
    </p:extLst>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55A262C-02E4-FC42-AA92-FE11242F20C6}"/>
              </a:ext>
            </a:extLst>
          </p:cNvPr>
          <p:cNvSpPr txBox="1"/>
          <p:nvPr/>
        </p:nvSpPr>
        <p:spPr>
          <a:xfrm>
            <a:off x="2645141" y="864968"/>
            <a:ext cx="9135508"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000" dirty="0">
                <a:solidFill>
                  <a:srgbClr val="002D59"/>
                </a:solidFill>
              </a:rPr>
              <a:t>Choose which type of CAT:</a:t>
            </a:r>
          </a:p>
          <a:p>
            <a:pPr marL="457200" marR="0" indent="-457200" algn="l" defTabSz="914400" rtl="0" fontAlgn="auto" latinLnBrk="0" hangingPunct="0">
              <a:lnSpc>
                <a:spcPct val="100000"/>
              </a:lnSpc>
              <a:spcBef>
                <a:spcPts val="0"/>
              </a:spcBef>
              <a:spcAft>
                <a:spcPts val="0"/>
              </a:spcAft>
              <a:buClrTx/>
              <a:buSzTx/>
              <a:buFont typeface="Arial"/>
              <a:buChar char="•"/>
              <a:tabLst/>
            </a:pPr>
            <a:r>
              <a:rPr lang="en-GB" sz="2000" dirty="0">
                <a:solidFill>
                  <a:srgbClr val="002D59"/>
                </a:solidFill>
              </a:rPr>
              <a:t>Case Based Discussion</a:t>
            </a:r>
          </a:p>
          <a:p>
            <a:pPr marL="457200" marR="0" indent="-457200" algn="l" defTabSz="914400" rtl="0" fontAlgn="auto" latinLnBrk="0" hangingPunct="0">
              <a:lnSpc>
                <a:spcPct val="100000"/>
              </a:lnSpc>
              <a:spcBef>
                <a:spcPts val="0"/>
              </a:spcBef>
              <a:spcAft>
                <a:spcPts val="0"/>
              </a:spcAft>
              <a:buClrTx/>
              <a:buSzTx/>
              <a:buFont typeface="Arial"/>
              <a:buChar char="•"/>
              <a:tabLst/>
            </a:pPr>
            <a:r>
              <a:rPr lang="en-GB" sz="2000" dirty="0">
                <a:solidFill>
                  <a:srgbClr val="002D59"/>
                </a:solidFill>
              </a:rPr>
              <a:t>Post prescribing assessment follow up review</a:t>
            </a:r>
          </a:p>
          <a:p>
            <a:pPr marL="457200" marR="0" indent="-457200" algn="l" defTabSz="914400" rtl="0" fontAlgn="auto" latinLnBrk="0" hangingPunct="0">
              <a:lnSpc>
                <a:spcPct val="100000"/>
              </a:lnSpc>
              <a:spcBef>
                <a:spcPts val="0"/>
              </a:spcBef>
              <a:spcAft>
                <a:spcPts val="0"/>
              </a:spcAft>
              <a:buClrTx/>
              <a:buSzTx/>
              <a:buFont typeface="Arial"/>
              <a:buChar char="•"/>
              <a:tabLst/>
            </a:pPr>
            <a:r>
              <a:rPr lang="en-GB" sz="2000" dirty="0">
                <a:solidFill>
                  <a:srgbClr val="002D59"/>
                </a:solidFill>
              </a:rPr>
              <a:t>Random case review</a:t>
            </a:r>
          </a:p>
          <a:p>
            <a:pPr marL="457200" marR="0" indent="-457200" algn="l" defTabSz="914400" rtl="0" fontAlgn="auto" latinLnBrk="0" hangingPunct="0">
              <a:lnSpc>
                <a:spcPct val="100000"/>
              </a:lnSpc>
              <a:spcBef>
                <a:spcPts val="0"/>
              </a:spcBef>
              <a:spcAft>
                <a:spcPts val="0"/>
              </a:spcAft>
              <a:buClrTx/>
              <a:buSzTx/>
              <a:buFont typeface="Arial"/>
              <a:buChar char="•"/>
              <a:tabLst/>
            </a:pPr>
            <a:r>
              <a:rPr lang="en-GB" sz="2000" dirty="0">
                <a:solidFill>
                  <a:srgbClr val="002D59"/>
                </a:solidFill>
              </a:rPr>
              <a:t>Referrals review</a:t>
            </a:r>
          </a:p>
          <a:p>
            <a:pPr marL="457200" marR="0" indent="-457200" algn="l" defTabSz="914400" rtl="0" fontAlgn="auto" latinLnBrk="0" hangingPunct="0">
              <a:lnSpc>
                <a:spcPct val="100000"/>
              </a:lnSpc>
              <a:spcBef>
                <a:spcPts val="0"/>
              </a:spcBef>
              <a:spcAft>
                <a:spcPts val="0"/>
              </a:spcAft>
              <a:buClrTx/>
              <a:buSzTx/>
              <a:buFont typeface="Arial"/>
              <a:buChar char="•"/>
              <a:tabLst/>
            </a:pPr>
            <a:r>
              <a:rPr lang="en-GB" sz="2000" dirty="0">
                <a:solidFill>
                  <a:srgbClr val="002D59"/>
                </a:solidFill>
              </a:rPr>
              <a:t>Other (please specify)</a:t>
            </a:r>
          </a:p>
          <a:p>
            <a:pPr marL="457200" marR="0" indent="-457200" algn="l" defTabSz="914400" rtl="0" fontAlgn="auto" latinLnBrk="0" hangingPunct="0">
              <a:lnSpc>
                <a:spcPct val="100000"/>
              </a:lnSpc>
              <a:spcBef>
                <a:spcPts val="0"/>
              </a:spcBef>
              <a:spcAft>
                <a:spcPts val="0"/>
              </a:spcAft>
              <a:buClrTx/>
              <a:buSzTx/>
              <a:buFont typeface="Wingdings" pitchFamily="2" charset="2"/>
              <a:buChar char="q"/>
              <a:tabLst/>
            </a:pPr>
            <a:endParaRPr lang="en-GB" sz="2000" dirty="0">
              <a:solidFill>
                <a:srgbClr val="002D59"/>
              </a:solidFill>
            </a:endParaRPr>
          </a:p>
        </p:txBody>
      </p:sp>
      <p:sp>
        <p:nvSpPr>
          <p:cNvPr id="6" name="Oval 5">
            <a:extLst>
              <a:ext uri="{FF2B5EF4-FFF2-40B4-BE49-F238E27FC236}">
                <a16:creationId xmlns:a16="http://schemas.microsoft.com/office/drawing/2014/main" xmlns="" id="{3A9D8980-DB88-0345-A76B-DF1F4BF7120F}"/>
              </a:ext>
            </a:extLst>
          </p:cNvPr>
          <p:cNvSpPr/>
          <p:nvPr/>
        </p:nvSpPr>
        <p:spPr>
          <a:xfrm>
            <a:off x="181435" y="210060"/>
            <a:ext cx="2463706" cy="2308322"/>
          </a:xfrm>
          <a:prstGeom prst="ellipse">
            <a:avLst/>
          </a:prstGeom>
          <a:solidFill>
            <a:srgbClr val="009CA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1">
            <a:noAutofit/>
          </a:bodyPr>
          <a:lstStyle/>
          <a:p>
            <a:pPr algn="ctr"/>
            <a:endParaRPr lang="en-GB" dirty="0">
              <a:solidFill>
                <a:srgbClr val="002D59"/>
              </a:solidFill>
            </a:endParaRPr>
          </a:p>
          <a:p>
            <a:pPr algn="ctr"/>
            <a:r>
              <a:rPr lang="en-GB" dirty="0">
                <a:solidFill>
                  <a:srgbClr val="002D59"/>
                </a:solidFill>
              </a:rPr>
              <a:t>Same format as CbD but can cover other areas</a:t>
            </a:r>
          </a:p>
          <a:p>
            <a:endParaRPr lang="en-GB" dirty="0">
              <a:solidFill>
                <a:srgbClr val="002D59"/>
              </a:solidFill>
            </a:endParaRPr>
          </a:p>
          <a:p>
            <a:endParaRPr lang="en-GB" dirty="0">
              <a:solidFill>
                <a:srgbClr val="002D59"/>
              </a:solidFill>
            </a:endParaRPr>
          </a:p>
        </p:txBody>
      </p:sp>
      <p:sp>
        <p:nvSpPr>
          <p:cNvPr id="4" name="TextBox 3"/>
          <p:cNvSpPr txBox="1"/>
          <p:nvPr/>
        </p:nvSpPr>
        <p:spPr>
          <a:xfrm>
            <a:off x="649349" y="3475547"/>
            <a:ext cx="11035806"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lang="en-GB" dirty="0">
                <a:solidFill>
                  <a:srgbClr val="002D59"/>
                </a:solidFill>
              </a:rPr>
              <a:t>Assessment of Performance	</a:t>
            </a:r>
          </a:p>
          <a:p>
            <a:r>
              <a:rPr lang="en-GB" dirty="0">
                <a:solidFill>
                  <a:srgbClr val="002D59"/>
                </a:solidFill>
              </a:rPr>
              <a:t>	Below level expected prior to starting GP Training</a:t>
            </a:r>
          </a:p>
          <a:p>
            <a:r>
              <a:rPr lang="en-GB" dirty="0">
                <a:solidFill>
                  <a:srgbClr val="002D59"/>
                </a:solidFill>
              </a:rPr>
              <a:t>	Below level expected of GP trainee working in this post</a:t>
            </a:r>
          </a:p>
          <a:p>
            <a:r>
              <a:rPr lang="en-GB" dirty="0">
                <a:solidFill>
                  <a:srgbClr val="002D59"/>
                </a:solidFill>
              </a:rPr>
              <a:t>	At the level expected of GP trainee working in this post</a:t>
            </a:r>
          </a:p>
          <a:p>
            <a:r>
              <a:rPr lang="en-GB" dirty="0">
                <a:solidFill>
                  <a:srgbClr val="002D59"/>
                </a:solidFill>
              </a:rPr>
              <a:t>	Above the level expected of GP trainee working in this post</a:t>
            </a:r>
          </a:p>
          <a:p>
            <a:pPr marL="285750" indent="-285750">
              <a:buFont typeface="Arial" panose="020B0604020202020204" pitchFamily="34" charset="0"/>
              <a:buChar char="•"/>
            </a:pPr>
            <a:endParaRPr lang="en-GB" dirty="0">
              <a:solidFill>
                <a:srgbClr val="002D59"/>
              </a:solidFill>
            </a:endParaRPr>
          </a:p>
          <a:p>
            <a:pPr marL="285750" indent="-285750">
              <a:buFont typeface="Arial" panose="020B0604020202020204" pitchFamily="34" charset="0"/>
              <a:buChar char="•"/>
            </a:pPr>
            <a:r>
              <a:rPr lang="en-GB" dirty="0">
                <a:solidFill>
                  <a:srgbClr val="002D59"/>
                </a:solidFill>
              </a:rPr>
              <a:t>Observation and feedback on performance</a:t>
            </a:r>
          </a:p>
          <a:p>
            <a:pPr marL="285750" indent="-285750">
              <a:buFont typeface="Arial" panose="020B0604020202020204" pitchFamily="34" charset="0"/>
              <a:buChar char="•"/>
            </a:pPr>
            <a:r>
              <a:rPr lang="en-GB" dirty="0">
                <a:solidFill>
                  <a:srgbClr val="002D59"/>
                </a:solidFill>
              </a:rPr>
              <a:t>Agreed action plan</a:t>
            </a:r>
          </a:p>
        </p:txBody>
      </p:sp>
      <p:sp>
        <p:nvSpPr>
          <p:cNvPr id="9" name="TextBox 8"/>
          <p:cNvSpPr txBox="1"/>
          <p:nvPr/>
        </p:nvSpPr>
        <p:spPr>
          <a:xfrm>
            <a:off x="4717327" y="210060"/>
            <a:ext cx="455499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3200" dirty="0">
                <a:solidFill>
                  <a:srgbClr val="002D59"/>
                </a:solidFill>
              </a:rPr>
              <a:t>Care Assessment Tool</a:t>
            </a:r>
          </a:p>
        </p:txBody>
      </p:sp>
      <p:sp>
        <p:nvSpPr>
          <p:cNvPr id="10" name="TextBox 9"/>
          <p:cNvSpPr txBox="1"/>
          <p:nvPr/>
        </p:nvSpPr>
        <p:spPr>
          <a:xfrm>
            <a:off x="649349" y="2927070"/>
            <a:ext cx="108228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indent="-285750">
              <a:buFont typeface="Arial" panose="020B0604020202020204" pitchFamily="34" charset="0"/>
              <a:buChar char="•"/>
            </a:pPr>
            <a:r>
              <a:rPr lang="en-GB" dirty="0">
                <a:solidFill>
                  <a:srgbClr val="002D59"/>
                </a:solidFill>
              </a:rPr>
              <a:t>Graded as NFD below expectations, NFD meets expectations, competent, excellent compared to competent GP</a:t>
            </a:r>
          </a:p>
        </p:txBody>
      </p:sp>
    </p:spTree>
    <p:extLst>
      <p:ext uri="{BB962C8B-B14F-4D97-AF65-F5344CB8AC3E}">
        <p14:creationId xmlns:p14="http://schemas.microsoft.com/office/powerpoint/2010/main" val="4011536753"/>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9C28325-B7E8-914B-8BFF-D133438B74CB}"/>
              </a:ext>
            </a:extLst>
          </p:cNvPr>
          <p:cNvSpPr txBox="1"/>
          <p:nvPr/>
        </p:nvSpPr>
        <p:spPr>
          <a:xfrm>
            <a:off x="738895" y="208573"/>
            <a:ext cx="1688521"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200" dirty="0">
                <a:solidFill>
                  <a:srgbClr val="002D59"/>
                </a:solidFill>
              </a:rPr>
              <a:t>MiniCEX</a:t>
            </a:r>
          </a:p>
        </p:txBody>
      </p:sp>
      <p:sp>
        <p:nvSpPr>
          <p:cNvPr id="3" name="TextBox 2">
            <a:extLst>
              <a:ext uri="{FF2B5EF4-FFF2-40B4-BE49-F238E27FC236}">
                <a16:creationId xmlns:a16="http://schemas.microsoft.com/office/drawing/2014/main" xmlns="" id="{888FC03D-D86D-7B4E-93E3-1F44A170ABC6}"/>
              </a:ext>
            </a:extLst>
          </p:cNvPr>
          <p:cNvSpPr txBox="1"/>
          <p:nvPr/>
        </p:nvSpPr>
        <p:spPr>
          <a:xfrm>
            <a:off x="1333257" y="1034114"/>
            <a:ext cx="8530538" cy="5016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Title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Brief Description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Level of Complexity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Clinical Experience Groups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000" dirty="0">
              <a:solidFill>
                <a:srgbClr val="002D59"/>
              </a:solidFil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Covers Professionalism, Communication and consultation skills, </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Clinical assessment and management, organisation and efficiency</a:t>
            </a:r>
          </a:p>
          <a:p>
            <a:pPr marL="342900" lvl="2" indent="-342900">
              <a:buFont typeface="Arial"/>
              <a:buChar char="•"/>
            </a:pPr>
            <a:r>
              <a:rPr lang="en-GB" sz="2000" dirty="0">
                <a:solidFill>
                  <a:srgbClr val="002D59"/>
                </a:solidFill>
              </a:rPr>
              <a:t>Graded against Expectations (significantly below, below, meets, above) </a:t>
            </a:r>
          </a:p>
          <a:p>
            <a:pPr lvl="2" indent="0"/>
            <a:r>
              <a:rPr lang="en-GB" sz="2000" dirty="0">
                <a:solidFill>
                  <a:srgbClr val="002D59"/>
                </a:solidFill>
              </a:rPr>
              <a:t>       in comparison to peers</a:t>
            </a:r>
          </a:p>
          <a:p>
            <a:pPr lvl="2" indent="0"/>
            <a:endParaRPr lang="en-GB" sz="2000" dirty="0">
              <a:solidFill>
                <a:srgbClr val="002D59"/>
              </a:solidFil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Assessment of Performance	</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Below level expected prior to starting GP Training</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Below level expected of GP trainee working in this post</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At the level expected of GP trainee working in this post</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Above the level expected of GP trainee working in this post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Agreed action plan</a:t>
            </a:r>
          </a:p>
        </p:txBody>
      </p:sp>
      <p:sp>
        <p:nvSpPr>
          <p:cNvPr id="4" name="Oval 3">
            <a:extLst>
              <a:ext uri="{FF2B5EF4-FFF2-40B4-BE49-F238E27FC236}">
                <a16:creationId xmlns:a16="http://schemas.microsoft.com/office/drawing/2014/main" xmlns="" id="{7DD68046-0368-9347-AC75-81774FA3AA6D}"/>
              </a:ext>
            </a:extLst>
          </p:cNvPr>
          <p:cNvSpPr/>
          <p:nvPr/>
        </p:nvSpPr>
        <p:spPr>
          <a:xfrm>
            <a:off x="8900964" y="403329"/>
            <a:ext cx="2871935" cy="2466913"/>
          </a:xfrm>
          <a:prstGeom prst="ellipse">
            <a:avLst/>
          </a:prstGeom>
          <a:solidFill>
            <a:srgbClr val="843F9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FFFFFF"/>
              </a:solidFill>
              <a:effectLst/>
              <a:uFillTx/>
              <a:latin typeface="Lato Regular"/>
              <a:ea typeface="Lato Regular"/>
              <a:cs typeface="Lato Regular"/>
              <a:sym typeface="Lato Regular"/>
            </a:endParaRPr>
          </a:p>
          <a:p>
            <a:pPr marL="0" marR="0" indent="0" algn="ctr"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FFFFFF"/>
                </a:solidFill>
                <a:effectLst/>
                <a:uFillTx/>
                <a:latin typeface="Lato Regular"/>
                <a:ea typeface="Lato Regular"/>
                <a:cs typeface="Lato Regular"/>
                <a:sym typeface="Lato Regular"/>
              </a:rPr>
              <a:t>Assessed real life interaction between you and a patient in non-primary care</a:t>
            </a:r>
            <a:endParaRPr lang="en-GB" sz="2000"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Lato Regular"/>
              <a:ea typeface="Lato Regular"/>
              <a:cs typeface="Lato Regular"/>
              <a:sym typeface="Lato Regular"/>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522581509"/>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9C28325-B7E8-914B-8BFF-D133438B74CB}"/>
              </a:ext>
            </a:extLst>
          </p:cNvPr>
          <p:cNvSpPr txBox="1"/>
          <p:nvPr/>
        </p:nvSpPr>
        <p:spPr>
          <a:xfrm>
            <a:off x="757040" y="428182"/>
            <a:ext cx="310237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200" dirty="0">
                <a:solidFill>
                  <a:srgbClr val="002D59"/>
                </a:solidFill>
              </a:rPr>
              <a:t>COT /AudioCOT</a:t>
            </a:r>
          </a:p>
        </p:txBody>
      </p:sp>
      <p:sp>
        <p:nvSpPr>
          <p:cNvPr id="3" name="TextBox 2">
            <a:extLst>
              <a:ext uri="{FF2B5EF4-FFF2-40B4-BE49-F238E27FC236}">
                <a16:creationId xmlns:a16="http://schemas.microsoft.com/office/drawing/2014/main" xmlns="" id="{888FC03D-D86D-7B4E-93E3-1F44A170ABC6}"/>
              </a:ext>
            </a:extLst>
          </p:cNvPr>
          <p:cNvSpPr txBox="1"/>
          <p:nvPr/>
        </p:nvSpPr>
        <p:spPr>
          <a:xfrm>
            <a:off x="757040" y="1034114"/>
            <a:ext cx="8838315" cy="5016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Title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Brief Description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Level of Complexity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Clinical Experience Groups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Covers up to 14 areas within a GP consultation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Graded as NFD below expectations, NFD meets expectations, competent , </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excellent compared to competent GP</a:t>
            </a:r>
          </a:p>
          <a:p>
            <a:pPr lvl="2" indent="0"/>
            <a:r>
              <a:rPr lang="en-GB" sz="2000" dirty="0">
                <a:solidFill>
                  <a:srgbClr val="002D59"/>
                </a:solidFill>
              </a:rPr>
              <a:t>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Assessment of Performance	</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Below level expected prior to starting GP Training</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Below level expected of GP trainee working in this post</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At the level expected of GP trainee working in this post</a:t>
            </a:r>
          </a:p>
          <a:p>
            <a:pPr marR="0" algn="l" defTabSz="914400" rtl="0" fontAlgn="auto" latinLnBrk="0" hangingPunct="0">
              <a:lnSpc>
                <a:spcPct val="100000"/>
              </a:lnSpc>
              <a:spcBef>
                <a:spcPts val="0"/>
              </a:spcBef>
              <a:spcAft>
                <a:spcPts val="0"/>
              </a:spcAft>
              <a:buClrTx/>
              <a:buSzTx/>
              <a:tabLst/>
            </a:pPr>
            <a:r>
              <a:rPr lang="en-GB" sz="2000" dirty="0">
                <a:solidFill>
                  <a:srgbClr val="002D59"/>
                </a:solidFill>
              </a:rPr>
              <a:t>	Above the level expected of GP trainee working in this post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000" dirty="0">
              <a:solidFill>
                <a:srgbClr val="002D59"/>
              </a:solidFil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Observation and feedback on performance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000" dirty="0">
                <a:solidFill>
                  <a:srgbClr val="002D59"/>
                </a:solidFill>
              </a:rPr>
              <a:t>Agreed action plan</a:t>
            </a:r>
          </a:p>
        </p:txBody>
      </p:sp>
      <p:sp>
        <p:nvSpPr>
          <p:cNvPr id="4" name="Oval 3">
            <a:extLst>
              <a:ext uri="{FF2B5EF4-FFF2-40B4-BE49-F238E27FC236}">
                <a16:creationId xmlns:a16="http://schemas.microsoft.com/office/drawing/2014/main" xmlns="" id="{7DD68046-0368-9347-AC75-81774FA3AA6D}"/>
              </a:ext>
            </a:extLst>
          </p:cNvPr>
          <p:cNvSpPr/>
          <p:nvPr/>
        </p:nvSpPr>
        <p:spPr>
          <a:xfrm>
            <a:off x="8843908" y="138075"/>
            <a:ext cx="3043291" cy="2856426"/>
          </a:xfrm>
          <a:prstGeom prst="ellipse">
            <a:avLst/>
          </a:prstGeom>
          <a:solidFill>
            <a:srgbClr val="843F9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FFFFFF"/>
              </a:solidFill>
              <a:effectLst/>
              <a:uFillTx/>
              <a:latin typeface="Lato Regular"/>
              <a:ea typeface="Lato Regular"/>
              <a:cs typeface="Lato Regular"/>
              <a:sym typeface="Lato Regular"/>
            </a:endParaRPr>
          </a:p>
          <a:p>
            <a:pPr marL="0" marR="0" indent="0" algn="ctr"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FFFFFF"/>
                </a:solidFill>
                <a:effectLst/>
                <a:uFillTx/>
                <a:latin typeface="Lato Regular"/>
                <a:ea typeface="Lato Regular"/>
                <a:cs typeface="Lato Regular"/>
                <a:sym typeface="Lato Regular"/>
              </a:rPr>
              <a:t>Assessed real life interaction between you and a patient either face to face or on the telephone</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endParaRPr lang="en-GB" dirty="0"/>
          </a:p>
        </p:txBody>
      </p:sp>
    </p:spTree>
    <p:extLst>
      <p:ext uri="{BB962C8B-B14F-4D97-AF65-F5344CB8AC3E}">
        <p14:creationId xmlns:p14="http://schemas.microsoft.com/office/powerpoint/2010/main" val="3026046359"/>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9C28325-B7E8-914B-8BFF-D133438B74CB}"/>
              </a:ext>
            </a:extLst>
          </p:cNvPr>
          <p:cNvSpPr txBox="1"/>
          <p:nvPr/>
        </p:nvSpPr>
        <p:spPr>
          <a:xfrm>
            <a:off x="757040" y="428182"/>
            <a:ext cx="4653676"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200" dirty="0">
                <a:solidFill>
                  <a:srgbClr val="002D59"/>
                </a:solidFill>
              </a:rPr>
              <a:t>Clinical Examination and </a:t>
            </a:r>
          </a:p>
          <a:p>
            <a:pPr marL="0" marR="0" indent="0" algn="l" defTabSz="914400" rtl="0" fontAlgn="auto" latinLnBrk="0" hangingPunct="0">
              <a:lnSpc>
                <a:spcPct val="100000"/>
              </a:lnSpc>
              <a:spcBef>
                <a:spcPts val="0"/>
              </a:spcBef>
              <a:spcAft>
                <a:spcPts val="0"/>
              </a:spcAft>
              <a:buClrTx/>
              <a:buSzTx/>
              <a:buFontTx/>
              <a:buNone/>
              <a:tabLst/>
            </a:pPr>
            <a:r>
              <a:rPr lang="en-GB" sz="3200" dirty="0">
                <a:solidFill>
                  <a:srgbClr val="002D59"/>
                </a:solidFill>
              </a:rPr>
              <a:t>Procedural Skills</a:t>
            </a:r>
          </a:p>
        </p:txBody>
      </p:sp>
      <p:sp>
        <p:nvSpPr>
          <p:cNvPr id="4" name="Oval 3">
            <a:extLst>
              <a:ext uri="{FF2B5EF4-FFF2-40B4-BE49-F238E27FC236}">
                <a16:creationId xmlns:a16="http://schemas.microsoft.com/office/drawing/2014/main" xmlns="" id="{7DD68046-0368-9347-AC75-81774FA3AA6D}"/>
              </a:ext>
            </a:extLst>
          </p:cNvPr>
          <p:cNvSpPr/>
          <p:nvPr/>
        </p:nvSpPr>
        <p:spPr>
          <a:xfrm>
            <a:off x="9416381" y="428182"/>
            <a:ext cx="2349115" cy="2466913"/>
          </a:xfrm>
          <a:prstGeom prst="ellipse">
            <a:avLst/>
          </a:prstGeom>
          <a:solidFill>
            <a:srgbClr val="843F9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endParaRPr lang="en-US" sz="2400" dirty="0">
              <a:solidFill>
                <a:srgbClr val="FFFFFF"/>
              </a:solidFill>
            </a:endParaRPr>
          </a:p>
          <a:p>
            <a:pPr algn="ctr"/>
            <a:r>
              <a:rPr lang="en-US" sz="2400" dirty="0">
                <a:solidFill>
                  <a:srgbClr val="FFFFFF"/>
                </a:solidFill>
              </a:rPr>
              <a:t>Assesses your ability to examine competently</a:t>
            </a:r>
          </a:p>
          <a:p>
            <a:endParaRPr lang="en-US" dirty="0">
              <a:solidFill>
                <a:srgbClr val="FFFFFF"/>
              </a:solidFill>
            </a:endParaRPr>
          </a:p>
          <a:p>
            <a:endParaRPr lang="en-US" dirty="0">
              <a:solidFill>
                <a:srgbClr val="FFFFFF"/>
              </a:solidFill>
            </a:endParaRPr>
          </a:p>
        </p:txBody>
      </p:sp>
      <p:sp>
        <p:nvSpPr>
          <p:cNvPr id="5" name="TextBox 4"/>
          <p:cNvSpPr txBox="1"/>
          <p:nvPr/>
        </p:nvSpPr>
        <p:spPr>
          <a:xfrm>
            <a:off x="757040" y="1640336"/>
            <a:ext cx="10146365" cy="4308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163B5B"/>
                </a:solidFill>
                <a:effectLst/>
                <a:uFillTx/>
                <a:sym typeface="Lato Regular"/>
              </a:rPr>
              <a:t> </a:t>
            </a:r>
            <a:r>
              <a:rPr kumimoji="0" lang="en-US" sz="2000" b="0" i="0" u="none" strike="noStrike" cap="none" spc="0" normalizeH="0" baseline="0" dirty="0">
                <a:ln>
                  <a:noFill/>
                </a:ln>
                <a:solidFill>
                  <a:srgbClr val="163B5B"/>
                </a:solidFill>
                <a:effectLst/>
                <a:uFillTx/>
                <a:sym typeface="Lato Regular"/>
              </a:rPr>
              <a:t>1. Evidence of 5 mandatory  intimate examinations and </a:t>
            </a:r>
          </a:p>
          <a:p>
            <a:pPr marL="0" marR="0" indent="0" algn="l" defTabSz="914400" rtl="0" fontAlgn="auto" latinLnBrk="0" hangingPunct="0">
              <a:lnSpc>
                <a:spcPct val="100000"/>
              </a:lnSpc>
              <a:spcBef>
                <a:spcPts val="0"/>
              </a:spcBef>
              <a:spcAft>
                <a:spcPts val="0"/>
              </a:spcAft>
              <a:buClrTx/>
              <a:buSzTx/>
              <a:buFontTx/>
              <a:buNone/>
              <a:tabLst/>
            </a:pPr>
            <a:endParaRPr lang="en-US" sz="2000" dirty="0">
              <a:solidFill>
                <a:srgbClr val="163B5B"/>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 2. Range of Clinical </a:t>
            </a:r>
            <a:r>
              <a:rPr lang="en-US" sz="2000" dirty="0">
                <a:solidFill>
                  <a:srgbClr val="163B5B"/>
                </a:solidFill>
              </a:rPr>
              <a:t>E</a:t>
            </a:r>
            <a:r>
              <a:rPr kumimoji="0" lang="en-US" sz="2000" b="0" i="0" u="none" strike="noStrike" cap="none" spc="0" normalizeH="0" baseline="0" dirty="0">
                <a:ln>
                  <a:noFill/>
                </a:ln>
                <a:solidFill>
                  <a:srgbClr val="163B5B"/>
                </a:solidFill>
                <a:effectLst/>
                <a:uFillTx/>
                <a:sym typeface="Lato Regular"/>
              </a:rPr>
              <a:t>xamination and Procedural skills relevant to General Practice</a:t>
            </a:r>
          </a:p>
          <a:p>
            <a:pPr marL="0" marR="0" indent="0" algn="l" defTabSz="914400" rtl="0" fontAlgn="auto" latinLnBrk="0" hangingPunct="0">
              <a:lnSpc>
                <a:spcPct val="100000"/>
              </a:lnSpc>
              <a:spcBef>
                <a:spcPts val="0"/>
              </a:spcBef>
              <a:spcAft>
                <a:spcPts val="0"/>
              </a:spcAft>
              <a:buClrTx/>
              <a:buSzTx/>
              <a:buFontTx/>
              <a:buNone/>
              <a:tabLst/>
            </a:pPr>
            <a:endParaRPr lang="en-US" sz="2000" dirty="0">
              <a:solidFill>
                <a:srgbClr val="163B5B"/>
              </a:solidFill>
            </a:endParaRPr>
          </a:p>
          <a:p>
            <a:pPr marL="342900" marR="0" indent="-34290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baseline="0" dirty="0">
                <a:ln>
                  <a:noFill/>
                </a:ln>
                <a:solidFill>
                  <a:srgbClr val="163B5B"/>
                </a:solidFill>
                <a:effectLst/>
                <a:uFillTx/>
                <a:sym typeface="Lato Regular"/>
              </a:rPr>
              <a:t>Mandatory examinations must be assessed and</a:t>
            </a:r>
            <a:r>
              <a:rPr kumimoji="0" lang="en-US" sz="2000" b="0" i="0" u="none" strike="noStrike" cap="none" spc="0" normalizeH="0" dirty="0">
                <a:ln>
                  <a:noFill/>
                </a:ln>
                <a:solidFill>
                  <a:srgbClr val="163B5B"/>
                </a:solidFill>
                <a:effectLst/>
                <a:uFillTx/>
                <a:sym typeface="Lato Regular"/>
              </a:rPr>
              <a:t> assessment form completed.</a:t>
            </a:r>
          </a:p>
          <a:p>
            <a:pPr marL="342900" marR="0" indent="-342900" algn="l" defTabSz="914400" rtl="0" fontAlgn="auto" latinLnBrk="0" hangingPunct="0">
              <a:lnSpc>
                <a:spcPct val="100000"/>
              </a:lnSpc>
              <a:spcBef>
                <a:spcPts val="0"/>
              </a:spcBef>
              <a:spcAft>
                <a:spcPts val="0"/>
              </a:spcAft>
              <a:buClrTx/>
              <a:buSzTx/>
              <a:buFont typeface="Arial"/>
              <a:buChar char="•"/>
              <a:tabLst/>
            </a:pPr>
            <a:r>
              <a:rPr lang="en-US" sz="2000" dirty="0">
                <a:solidFill>
                  <a:srgbClr val="163B5B"/>
                </a:solidFill>
              </a:rPr>
              <a:t>Assessment needs to support a competent and safe performance or will need to be repeated</a:t>
            </a:r>
          </a:p>
          <a:p>
            <a:pPr marL="342900" marR="0" indent="-34290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dirty="0">
                <a:ln>
                  <a:noFill/>
                </a:ln>
                <a:solidFill>
                  <a:srgbClr val="163B5B"/>
                </a:solidFill>
                <a:effectLst/>
                <a:uFillTx/>
                <a:sym typeface="Lato Regular"/>
              </a:rPr>
              <a:t>Covers communication, awareness of cultural and ethical factors, ability to perform the skill </a:t>
            </a:r>
          </a:p>
          <a:p>
            <a:pPr marR="0" algn="l" defTabSz="914400" rtl="0" fontAlgn="auto" latinLnBrk="0" hangingPunct="0">
              <a:lnSpc>
                <a:spcPct val="100000"/>
              </a:lnSpc>
              <a:spcBef>
                <a:spcPts val="0"/>
              </a:spcBef>
              <a:spcAft>
                <a:spcPts val="0"/>
              </a:spcAft>
              <a:buClrTx/>
              <a:buSzTx/>
              <a:tabLst/>
            </a:pPr>
            <a:r>
              <a:rPr lang="en-US" sz="2000" dirty="0">
                <a:solidFill>
                  <a:srgbClr val="163B5B"/>
                </a:solidFill>
              </a:rPr>
              <a:t>      </a:t>
            </a:r>
            <a:r>
              <a:rPr kumimoji="0" lang="en-US" sz="2000" b="0" i="0" u="none" strike="noStrike" cap="none" spc="0" normalizeH="0" dirty="0">
                <a:ln>
                  <a:noFill/>
                </a:ln>
                <a:solidFill>
                  <a:srgbClr val="163B5B"/>
                </a:solidFill>
                <a:effectLst/>
                <a:uFillTx/>
                <a:sym typeface="Lato Regular"/>
              </a:rPr>
              <a:t>and consideration of patient</a:t>
            </a:r>
          </a:p>
          <a:p>
            <a:pPr marR="0" algn="l" defTabSz="914400" rtl="0" fontAlgn="auto" latinLnBrk="0" hangingPunct="0">
              <a:lnSpc>
                <a:spcPct val="100000"/>
              </a:lnSpc>
              <a:spcBef>
                <a:spcPts val="0"/>
              </a:spcBef>
              <a:spcAft>
                <a:spcPts val="0"/>
              </a:spcAft>
              <a:buClrTx/>
              <a:buSzTx/>
              <a:tabLst/>
            </a:pPr>
            <a:r>
              <a:rPr lang="en-US" sz="2000" baseline="0" dirty="0">
                <a:solidFill>
                  <a:srgbClr val="163B5B"/>
                </a:solidFill>
              </a:rPr>
              <a:t> </a:t>
            </a:r>
            <a:endParaRPr lang="en-US" sz="2000" dirty="0">
              <a:solidFill>
                <a:srgbClr val="163B5B"/>
              </a:solidFill>
            </a:endParaRPr>
          </a:p>
          <a:p>
            <a:pPr marL="342900" marR="0" indent="-342900" algn="l" defTabSz="914400" rtl="0" fontAlgn="auto" latinLnBrk="0" hangingPunct="0">
              <a:lnSpc>
                <a:spcPct val="100000"/>
              </a:lnSpc>
              <a:spcBef>
                <a:spcPts val="0"/>
              </a:spcBef>
              <a:spcAft>
                <a:spcPts val="0"/>
              </a:spcAft>
              <a:buClrTx/>
              <a:buSzTx/>
              <a:buFont typeface="Arial"/>
              <a:buChar char="•"/>
              <a:tabLst/>
            </a:pPr>
            <a:r>
              <a:rPr lang="en-US" sz="2000" baseline="0" dirty="0">
                <a:solidFill>
                  <a:srgbClr val="163B5B"/>
                </a:solidFill>
              </a:rPr>
              <a:t>Range</a:t>
            </a:r>
            <a:r>
              <a:rPr lang="en-US" sz="2000" dirty="0">
                <a:solidFill>
                  <a:srgbClr val="163B5B"/>
                </a:solidFill>
              </a:rPr>
              <a:t> of other skills can be assessed and/or documented in learning log, MiniCEX or </a:t>
            </a:r>
          </a:p>
          <a:p>
            <a:pPr marR="0" algn="l" defTabSz="914400" rtl="0" fontAlgn="auto" latinLnBrk="0" hangingPunct="0">
              <a:lnSpc>
                <a:spcPct val="100000"/>
              </a:lnSpc>
              <a:spcBef>
                <a:spcPts val="0"/>
              </a:spcBef>
              <a:spcAft>
                <a:spcPts val="0"/>
              </a:spcAft>
              <a:buClrTx/>
              <a:buSzTx/>
              <a:tabLst/>
            </a:pPr>
            <a:r>
              <a:rPr lang="en-US" sz="2000" dirty="0">
                <a:solidFill>
                  <a:srgbClr val="163B5B"/>
                </a:solidFill>
              </a:rPr>
              <a:t>      COT assessments</a:t>
            </a:r>
            <a:endParaRPr kumimoji="0" lang="en-US" sz="2000" b="0" i="0" u="none" strike="noStrike" cap="none" spc="0" normalizeH="0" baseline="0" dirty="0">
              <a:ln>
                <a:noFill/>
              </a:ln>
              <a:solidFill>
                <a:srgbClr val="163B5B"/>
              </a:solidFill>
              <a:effectLst/>
              <a:uFillTx/>
              <a:sym typeface="Lato Regular"/>
            </a:endParaRPr>
          </a:p>
          <a:p>
            <a:pPr marL="0" marR="0" indent="0" algn="l" defTabSz="914400" rtl="0" fontAlgn="auto" latinLnBrk="0" hangingPunct="0">
              <a:lnSpc>
                <a:spcPct val="100000"/>
              </a:lnSpc>
              <a:spcBef>
                <a:spcPts val="0"/>
              </a:spcBef>
              <a:spcAft>
                <a:spcPts val="0"/>
              </a:spcAft>
              <a:buClrTx/>
              <a:buSzTx/>
              <a:buFontTx/>
              <a:buNone/>
              <a:tabLst/>
            </a:pPr>
            <a:endParaRPr lang="en-US" sz="28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2750855570"/>
      </p:ext>
    </p:extLst>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9C28325-B7E8-914B-8BFF-D133438B74CB}"/>
              </a:ext>
            </a:extLst>
          </p:cNvPr>
          <p:cNvSpPr txBox="1"/>
          <p:nvPr/>
        </p:nvSpPr>
        <p:spPr>
          <a:xfrm>
            <a:off x="757040" y="428182"/>
            <a:ext cx="6479496"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200" dirty="0">
                <a:solidFill>
                  <a:srgbClr val="002D59"/>
                </a:solidFill>
              </a:rPr>
              <a:t>Multi-Source Feedback and </a:t>
            </a:r>
          </a:p>
          <a:p>
            <a:pPr marL="0" marR="0" indent="0" algn="l" defTabSz="914400" rtl="0" fontAlgn="auto" latinLnBrk="0" hangingPunct="0">
              <a:lnSpc>
                <a:spcPct val="100000"/>
              </a:lnSpc>
              <a:spcBef>
                <a:spcPts val="0"/>
              </a:spcBef>
              <a:spcAft>
                <a:spcPts val="0"/>
              </a:spcAft>
              <a:buClrTx/>
              <a:buSzTx/>
              <a:buFontTx/>
              <a:buNone/>
              <a:tabLst/>
            </a:pPr>
            <a:r>
              <a:rPr lang="en-GB" sz="3200" dirty="0">
                <a:solidFill>
                  <a:srgbClr val="002D59"/>
                </a:solidFill>
              </a:rPr>
              <a:t>Patient Satisfaction Questionnaires</a:t>
            </a:r>
          </a:p>
        </p:txBody>
      </p:sp>
      <p:sp>
        <p:nvSpPr>
          <p:cNvPr id="4" name="Oval 3">
            <a:extLst>
              <a:ext uri="{FF2B5EF4-FFF2-40B4-BE49-F238E27FC236}">
                <a16:creationId xmlns:a16="http://schemas.microsoft.com/office/drawing/2014/main" xmlns="" id="{FD4159E8-9CFA-CE47-A813-28D01D185725}"/>
              </a:ext>
            </a:extLst>
          </p:cNvPr>
          <p:cNvSpPr/>
          <p:nvPr/>
        </p:nvSpPr>
        <p:spPr>
          <a:xfrm>
            <a:off x="9579903" y="428182"/>
            <a:ext cx="2612097" cy="2510192"/>
          </a:xfrm>
          <a:prstGeom prst="ellipse">
            <a:avLst/>
          </a:prstGeom>
          <a:solidFill>
            <a:srgbClr val="144E9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chemeClr val="bg1"/>
              </a:solidFill>
              <a:effectLst/>
              <a:uFillTx/>
              <a:latin typeface="Lato Regular"/>
              <a:ea typeface="Lato Regular"/>
              <a:cs typeface="Lato Regular"/>
              <a:sym typeface="Lato Regular"/>
            </a:endParaRPr>
          </a:p>
          <a:p>
            <a:pPr marL="0" marR="0" indent="0" algn="ctr" defTabSz="9144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bg1"/>
                </a:solidFill>
                <a:effectLst/>
                <a:uFillTx/>
                <a:latin typeface="Lato Regular"/>
                <a:ea typeface="Lato Regular"/>
                <a:cs typeface="Lato Regular"/>
                <a:sym typeface="Lato Regular"/>
              </a:rPr>
              <a:t>MSF &amp; </a:t>
            </a:r>
          </a:p>
          <a:p>
            <a:pPr algn="ctr"/>
            <a:r>
              <a:rPr lang="en-GB" sz="3600" dirty="0">
                <a:solidFill>
                  <a:schemeClr val="bg1"/>
                </a:solidFill>
              </a:rPr>
              <a:t>    PSQ</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Lato Regular"/>
              <a:ea typeface="Lato Regular"/>
              <a:cs typeface="Lato Regular"/>
              <a:sym typeface="Lato Regular"/>
            </a:endParaRPr>
          </a:p>
        </p:txBody>
      </p:sp>
      <p:sp>
        <p:nvSpPr>
          <p:cNvPr id="6" name="TextBox 5"/>
          <p:cNvSpPr txBox="1"/>
          <p:nvPr/>
        </p:nvSpPr>
        <p:spPr>
          <a:xfrm>
            <a:off x="1463793" y="1829517"/>
            <a:ext cx="8696605" cy="4893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MSF used to collect your colleagues opinions on your clinical and professional behaviour</a:t>
            </a:r>
            <a:endParaRPr lang="en-US" sz="2000" dirty="0">
              <a:solidFill>
                <a:srgbClr val="163B5B"/>
              </a:solidFill>
            </a:endParaRPr>
          </a:p>
          <a:p>
            <a:pPr marL="0" marR="0" indent="0" algn="l" defTabSz="914400" rtl="0" fontAlgn="auto" latinLnBrk="0" hangingPunct="0">
              <a:lnSpc>
                <a:spcPct val="12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Completed every year and minimum of 10 replies </a:t>
            </a:r>
            <a:r>
              <a:rPr kumimoji="0" lang="mr-IN" sz="2000" b="0" i="0" u="none" strike="noStrike" cap="none" spc="0" normalizeH="0" baseline="0" dirty="0">
                <a:ln>
                  <a:noFill/>
                </a:ln>
                <a:solidFill>
                  <a:srgbClr val="163B5B"/>
                </a:solidFill>
                <a:effectLst/>
                <a:uFillTx/>
                <a:sym typeface="Lato Regular"/>
              </a:rPr>
              <a:t>–</a:t>
            </a:r>
            <a:r>
              <a:rPr kumimoji="0" lang="en-US" sz="2000" b="0" i="0" u="none" strike="noStrike" cap="none" spc="0" normalizeH="0" baseline="0" dirty="0">
                <a:ln>
                  <a:noFill/>
                </a:ln>
                <a:solidFill>
                  <a:srgbClr val="163B5B"/>
                </a:solidFill>
                <a:effectLst/>
                <a:uFillTx/>
                <a:sym typeface="Lato Regular"/>
              </a:rPr>
              <a:t> ideally 5 clinical and 5 non-clinical</a:t>
            </a:r>
            <a:endParaRPr lang="en-US" sz="2000" dirty="0">
              <a:solidFill>
                <a:srgbClr val="163B5B"/>
              </a:solidFill>
            </a:endParaRPr>
          </a:p>
          <a:p>
            <a:pPr marL="0" marR="0" indent="0" algn="l" defTabSz="914400" rtl="0" fontAlgn="auto" latinLnBrk="0" hangingPunct="0">
              <a:lnSpc>
                <a:spcPct val="12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In ST3 a leadership MSF is also required</a:t>
            </a:r>
          </a:p>
          <a:p>
            <a:pPr marL="0" marR="0" indent="0" algn="l" defTabSz="914400" rtl="0" fontAlgn="auto" latinLnBrk="0" hangingPunct="0">
              <a:lnSpc>
                <a:spcPct val="100000"/>
              </a:lnSpc>
              <a:spcBef>
                <a:spcPts val="0"/>
              </a:spcBef>
              <a:spcAft>
                <a:spcPts val="0"/>
              </a:spcAft>
              <a:buClrTx/>
              <a:buSzTx/>
              <a:buFontTx/>
              <a:buNone/>
              <a:tabLst/>
            </a:pPr>
            <a:endParaRPr lang="en-US" sz="2000" dirty="0">
              <a:solidFill>
                <a:srgbClr val="163B5B"/>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163B5B"/>
              </a:solidFill>
              <a:effectLst/>
              <a:uFillTx/>
              <a:sym typeface="Lato Regular"/>
            </a:endParaRPr>
          </a:p>
          <a:p>
            <a:pPr marL="0" marR="0" indent="0" algn="l" defTabSz="914400" rtl="0" fontAlgn="auto" latinLnBrk="0" hangingPunct="0">
              <a:lnSpc>
                <a:spcPct val="12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PSQ </a:t>
            </a:r>
            <a:r>
              <a:rPr kumimoji="0" lang="mr-IN" sz="2000" b="0" i="0" u="none" strike="noStrike" cap="none" spc="0" normalizeH="0" baseline="0" dirty="0">
                <a:ln>
                  <a:noFill/>
                </a:ln>
                <a:solidFill>
                  <a:srgbClr val="163B5B"/>
                </a:solidFill>
                <a:effectLst/>
                <a:uFillTx/>
                <a:sym typeface="Lato Regular"/>
              </a:rPr>
              <a:t>–</a:t>
            </a:r>
            <a:r>
              <a:rPr kumimoji="0" lang="en-US" sz="2000" b="0" i="0" u="none" strike="noStrike" cap="none" spc="0" normalizeH="0" baseline="0" dirty="0">
                <a:ln>
                  <a:noFill/>
                </a:ln>
                <a:solidFill>
                  <a:srgbClr val="163B5B"/>
                </a:solidFill>
                <a:effectLst/>
                <a:uFillTx/>
                <a:sym typeface="Lato Regular"/>
              </a:rPr>
              <a:t> Completed in ST3</a:t>
            </a:r>
            <a:endParaRPr lang="en-US" sz="2000" dirty="0">
              <a:solidFill>
                <a:srgbClr val="163B5B"/>
              </a:solidFill>
            </a:endParaRPr>
          </a:p>
          <a:p>
            <a:pPr marL="0" marR="0" indent="0" algn="l" defTabSz="914400" rtl="0" fontAlgn="auto" latinLnBrk="0" hangingPunct="0">
              <a:lnSpc>
                <a:spcPct val="12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Patient feedback on your empathy and relationship</a:t>
            </a:r>
            <a:r>
              <a:rPr kumimoji="0" lang="en-US" sz="2000" b="0" i="0" u="none" strike="noStrike" cap="none" spc="0" normalizeH="0" dirty="0">
                <a:ln>
                  <a:noFill/>
                </a:ln>
                <a:solidFill>
                  <a:srgbClr val="163B5B"/>
                </a:solidFill>
                <a:effectLst/>
                <a:uFillTx/>
                <a:sym typeface="Lato Regular"/>
              </a:rPr>
              <a:t> building skills during consultations</a:t>
            </a:r>
            <a:r>
              <a:rPr lang="en-US" sz="2000" baseline="0" dirty="0">
                <a:solidFill>
                  <a:srgbClr val="163B5B"/>
                </a:solidFill>
              </a:rPr>
              <a:t> </a:t>
            </a:r>
          </a:p>
          <a:p>
            <a:pPr marL="0" marR="0" indent="0" algn="l" defTabSz="914400" rtl="0" fontAlgn="auto" latinLnBrk="0" hangingPunct="0">
              <a:lnSpc>
                <a:spcPct val="120000"/>
              </a:lnSpc>
              <a:spcBef>
                <a:spcPts val="0"/>
              </a:spcBef>
              <a:spcAft>
                <a:spcPts val="0"/>
              </a:spcAft>
              <a:buClrTx/>
              <a:buSzTx/>
              <a:buFontTx/>
              <a:buNone/>
              <a:tabLst/>
            </a:pPr>
            <a:r>
              <a:rPr lang="en-US" sz="2000" baseline="0" dirty="0">
                <a:solidFill>
                  <a:srgbClr val="163B5B"/>
                </a:solidFill>
              </a:rPr>
              <a:t>Patients are asked to rate you against 9 questions</a:t>
            </a:r>
            <a:endParaRPr kumimoji="0" lang="en-US" sz="2000" b="0" i="0" u="none" strike="noStrike" cap="none" spc="0" normalizeH="0" baseline="0" dirty="0">
              <a:ln>
                <a:noFill/>
              </a:ln>
              <a:solidFill>
                <a:srgbClr val="163B5B"/>
              </a:solidFill>
              <a:effectLst/>
              <a:uFillTx/>
              <a:sym typeface="Lato Regular"/>
            </a:endParaRPr>
          </a:p>
          <a:p>
            <a:pPr marL="0" marR="0" indent="0" algn="l" defTabSz="914400" rtl="0" fontAlgn="auto" latinLnBrk="0" hangingPunct="0">
              <a:lnSpc>
                <a:spcPct val="100000"/>
              </a:lnSpc>
              <a:spcBef>
                <a:spcPts val="0"/>
              </a:spcBef>
              <a:spcAft>
                <a:spcPts val="0"/>
              </a:spcAft>
              <a:buClrTx/>
              <a:buSzTx/>
              <a:buFontTx/>
              <a:buNone/>
              <a:tabLst/>
            </a:pPr>
            <a:endParaRPr lang="en-US" sz="20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Lato Regular"/>
              <a:ea typeface="Lato Regular"/>
              <a:cs typeface="Lato Regular"/>
              <a:sym typeface="Lato Regular"/>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2750855570"/>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477D9F-55B1-C545-9CCE-5EE89E3F67DE}"/>
              </a:ext>
            </a:extLst>
          </p:cNvPr>
          <p:cNvSpPr txBox="1"/>
          <p:nvPr/>
        </p:nvSpPr>
        <p:spPr>
          <a:xfrm>
            <a:off x="1124445" y="422336"/>
            <a:ext cx="676302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600" dirty="0">
                <a:solidFill>
                  <a:srgbClr val="002D59"/>
                </a:solidFill>
              </a:rPr>
              <a:t>Clinical Supervisors Report CSR</a:t>
            </a:r>
          </a:p>
        </p:txBody>
      </p:sp>
      <p:sp>
        <p:nvSpPr>
          <p:cNvPr id="6" name="Oval 5">
            <a:extLst>
              <a:ext uri="{FF2B5EF4-FFF2-40B4-BE49-F238E27FC236}">
                <a16:creationId xmlns:a16="http://schemas.microsoft.com/office/drawing/2014/main" xmlns="" id="{7DD68046-0368-9347-AC75-81774FA3AA6D}"/>
              </a:ext>
            </a:extLst>
          </p:cNvPr>
          <p:cNvSpPr/>
          <p:nvPr/>
        </p:nvSpPr>
        <p:spPr>
          <a:xfrm>
            <a:off x="9320064" y="99976"/>
            <a:ext cx="2871935" cy="2856426"/>
          </a:xfrm>
          <a:prstGeom prst="ellipse">
            <a:avLst/>
          </a:prstGeom>
          <a:solidFill>
            <a:srgbClr val="843F9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Lato Regular"/>
              <a:ea typeface="Lato Regular"/>
              <a:cs typeface="Lato Regular"/>
              <a:sym typeface="Lato Regular"/>
            </a:endParaRPr>
          </a:p>
          <a:p>
            <a:pPr marL="0" marR="0" indent="0" algn="ctr" defTabSz="914400" rtl="0" fontAlgn="auto" latinLnBrk="0" hangingPunct="0">
              <a:lnSpc>
                <a:spcPct val="100000"/>
              </a:lnSpc>
              <a:spcBef>
                <a:spcPts val="0"/>
              </a:spcBef>
              <a:spcAft>
                <a:spcPts val="0"/>
              </a:spcAft>
              <a:buClrTx/>
              <a:buSzTx/>
              <a:buFontTx/>
              <a:buNone/>
              <a:tabLst/>
            </a:pPr>
            <a:endParaRPr lang="en-GB" sz="2400" dirty="0">
              <a:solidFill>
                <a:srgbClr val="FFFFFF"/>
              </a:solidFill>
            </a:endParaRPr>
          </a:p>
          <a:p>
            <a:pPr marL="0" marR="0" indent="0" algn="ctr"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Lato Regular"/>
                <a:ea typeface="Lato Regular"/>
                <a:cs typeface="Lato Regular"/>
                <a:sym typeface="Lato Regular"/>
              </a:rPr>
              <a:t>Short structured report completed by your CS at end of each  post</a:t>
            </a:r>
            <a:endParaRPr lang="en-GB" sz="2400"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Lato Regular"/>
              <a:ea typeface="Lato Regular"/>
              <a:cs typeface="Lato Regular"/>
              <a:sym typeface="Lato Regular"/>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Lato Regular"/>
              <a:ea typeface="Lato Regular"/>
              <a:cs typeface="Lato Regular"/>
              <a:sym typeface="Lato Regular"/>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Lato Regular"/>
              <a:ea typeface="Lato Regular"/>
              <a:cs typeface="Lato Regular"/>
              <a:sym typeface="Lato Regular"/>
            </a:endParaRPr>
          </a:p>
        </p:txBody>
      </p:sp>
      <p:sp>
        <p:nvSpPr>
          <p:cNvPr id="7" name="TextBox 6"/>
          <p:cNvSpPr txBox="1"/>
          <p:nvPr/>
        </p:nvSpPr>
        <p:spPr>
          <a:xfrm>
            <a:off x="1203205" y="1336749"/>
            <a:ext cx="10725876" cy="4370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Opportunity to receive feedback on you performance</a:t>
            </a:r>
          </a:p>
          <a:p>
            <a:pPr marL="0" marR="0" indent="0" algn="l" defTabSz="914400" rtl="0" fontAlgn="auto" latinLnBrk="0" hangingPunct="0">
              <a:lnSpc>
                <a:spcPct val="100000"/>
              </a:lnSpc>
              <a:spcBef>
                <a:spcPts val="0"/>
              </a:spcBef>
              <a:spcAft>
                <a:spcPts val="0"/>
              </a:spcAft>
              <a:buClrTx/>
              <a:buSzTx/>
              <a:buFontTx/>
              <a:buNone/>
              <a:tabLst/>
            </a:pPr>
            <a:r>
              <a:rPr lang="en-US" sz="2000" dirty="0">
                <a:solidFill>
                  <a:srgbClr val="163B5B"/>
                </a:solidFill>
              </a:rPr>
              <a:t>Covers 7 areas</a:t>
            </a:r>
          </a:p>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Linked</a:t>
            </a:r>
            <a:r>
              <a:rPr kumimoji="0" lang="en-US" sz="2000" b="0" i="0" u="none" strike="noStrike" cap="none" spc="0" normalizeH="0" dirty="0">
                <a:ln>
                  <a:noFill/>
                </a:ln>
                <a:solidFill>
                  <a:srgbClr val="163B5B"/>
                </a:solidFill>
                <a:effectLst/>
                <a:uFillTx/>
                <a:sym typeface="Lato Regular"/>
              </a:rPr>
              <a:t> to capabilities</a:t>
            </a:r>
          </a:p>
          <a:p>
            <a:pPr marL="0" marR="0" indent="0" algn="l" defTabSz="914400" rtl="0" fontAlgn="auto" latinLnBrk="0" hangingPunct="0">
              <a:lnSpc>
                <a:spcPct val="100000"/>
              </a:lnSpc>
              <a:spcBef>
                <a:spcPts val="0"/>
              </a:spcBef>
              <a:spcAft>
                <a:spcPts val="0"/>
              </a:spcAft>
              <a:buClrTx/>
              <a:buSzTx/>
              <a:buFontTx/>
              <a:buNone/>
              <a:tabLst/>
            </a:pPr>
            <a:r>
              <a:rPr lang="en-US" sz="2000" dirty="0">
                <a:solidFill>
                  <a:srgbClr val="163B5B"/>
                </a:solidFill>
              </a:rPr>
              <a:t>Summary of your supervisors observations during that post</a:t>
            </a:r>
            <a:endParaRPr kumimoji="0" lang="en-US" sz="2000" b="0" i="0" u="none" strike="noStrike" cap="none" spc="0" normalizeH="0" dirty="0">
              <a:ln>
                <a:noFill/>
              </a:ln>
              <a:solidFill>
                <a:srgbClr val="163B5B"/>
              </a:solidFill>
              <a:effectLst/>
              <a:uFillTx/>
              <a:sym typeface="Lato Regular"/>
            </a:endParaRPr>
          </a:p>
          <a:p>
            <a:pPr marL="0" marR="0" indent="0" algn="l" defTabSz="914400" rtl="0" fontAlgn="auto" latinLnBrk="0" hangingPunct="0">
              <a:lnSpc>
                <a:spcPct val="100000"/>
              </a:lnSpc>
              <a:spcBef>
                <a:spcPts val="0"/>
              </a:spcBef>
              <a:spcAft>
                <a:spcPts val="0"/>
              </a:spcAft>
              <a:buClrTx/>
              <a:buSzTx/>
              <a:buFontTx/>
              <a:buNone/>
              <a:tabLst/>
            </a:pPr>
            <a:endParaRPr lang="en-US" sz="2000" baseline="0" dirty="0">
              <a:solidFill>
                <a:srgbClr val="163B5B"/>
              </a:solidFill>
            </a:endParaRPr>
          </a:p>
          <a:p>
            <a:pPr lvl="2" indent="0"/>
            <a:r>
              <a:rPr kumimoji="0" lang="en-US" sz="2000" b="0" i="0" u="none" strike="noStrike" cap="none" spc="0" normalizeH="0" dirty="0">
                <a:ln>
                  <a:noFill/>
                </a:ln>
                <a:solidFill>
                  <a:srgbClr val="163B5B"/>
                </a:solidFill>
                <a:effectLst/>
                <a:uFillTx/>
                <a:sym typeface="Lato Regular"/>
              </a:rPr>
              <a:t>Each area rated </a:t>
            </a:r>
            <a:r>
              <a:rPr lang="en-GB" sz="2000" dirty="0">
                <a:solidFill>
                  <a:srgbClr val="163B5B"/>
                </a:solidFill>
              </a:rPr>
              <a:t>against expectations (significantly below, below, meets, above) </a:t>
            </a:r>
          </a:p>
          <a:p>
            <a:pPr lvl="2" indent="0"/>
            <a:r>
              <a:rPr lang="en-GB" sz="2000" dirty="0">
                <a:solidFill>
                  <a:srgbClr val="163B5B"/>
                </a:solidFill>
              </a:rPr>
              <a:t>       in comparison to peers</a:t>
            </a:r>
          </a:p>
          <a:p>
            <a:pPr lvl="2" indent="0"/>
            <a:endParaRPr lang="en-GB" sz="2000" dirty="0">
              <a:solidFill>
                <a:srgbClr val="163B5B"/>
              </a:solidFill>
            </a:endParaRPr>
          </a:p>
          <a:p>
            <a:pPr lvl="2" indent="0"/>
            <a:r>
              <a:rPr lang="en-GB" sz="2000" dirty="0">
                <a:solidFill>
                  <a:srgbClr val="163B5B"/>
                </a:solidFill>
              </a:rPr>
              <a:t>CS also makes an assessment of the level of supervision required in that post</a:t>
            </a:r>
          </a:p>
          <a:p>
            <a:pPr lvl="2" indent="0"/>
            <a:endParaRPr lang="en-GB" sz="2000" dirty="0">
              <a:solidFill>
                <a:srgbClr val="163B5B"/>
              </a:solidFill>
            </a:endParaRPr>
          </a:p>
          <a:p>
            <a:pPr lvl="2" indent="0"/>
            <a:r>
              <a:rPr lang="en-GB" sz="2000" dirty="0">
                <a:solidFill>
                  <a:srgbClr val="163B5B"/>
                </a:solidFill>
              </a:rPr>
              <a:t>CSR required for all Non-primary care posts and in primary care posts if CS different from ES, </a:t>
            </a:r>
          </a:p>
          <a:p>
            <a:pPr lvl="2" indent="0"/>
            <a:r>
              <a:rPr lang="en-GB" sz="2000" dirty="0">
                <a:solidFill>
                  <a:srgbClr val="163B5B"/>
                </a:solidFill>
              </a:rPr>
              <a:t>missing information in Portfolio and CSR would fill this gap, either CS or trainee request this </a:t>
            </a:r>
          </a:p>
          <a:p>
            <a:pPr lvl="2" indent="0"/>
            <a:r>
              <a:rPr lang="en-GB" sz="2000" dirty="0">
                <a:solidFill>
                  <a:srgbClr val="163B5B"/>
                </a:solidFill>
              </a:rPr>
              <a:t>to be done</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216114026"/>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477D9F-55B1-C545-9CCE-5EE89E3F67DE}"/>
              </a:ext>
            </a:extLst>
          </p:cNvPr>
          <p:cNvSpPr txBox="1"/>
          <p:nvPr/>
        </p:nvSpPr>
        <p:spPr>
          <a:xfrm>
            <a:off x="1124445" y="422336"/>
            <a:ext cx="378655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600" dirty="0">
                <a:solidFill>
                  <a:srgbClr val="002D59"/>
                </a:solidFill>
              </a:rPr>
              <a:t>ESR/ Interim ESR</a:t>
            </a:r>
          </a:p>
        </p:txBody>
      </p:sp>
      <p:sp>
        <p:nvSpPr>
          <p:cNvPr id="5" name="TextBox 4"/>
          <p:cNvSpPr txBox="1"/>
          <p:nvPr/>
        </p:nvSpPr>
        <p:spPr>
          <a:xfrm>
            <a:off x="687546" y="1068665"/>
            <a:ext cx="10341833"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All trainees have to have an annual</a:t>
            </a:r>
            <a:r>
              <a:rPr kumimoji="0" lang="en-US" sz="2000" b="0" i="0" u="none" strike="noStrike" cap="none" spc="0" normalizeH="0" dirty="0">
                <a:ln>
                  <a:noFill/>
                </a:ln>
                <a:solidFill>
                  <a:srgbClr val="163B5B"/>
                </a:solidFill>
                <a:effectLst/>
                <a:uFillTx/>
                <a:sym typeface="Lato Regular"/>
              </a:rPr>
              <a:t> ESR</a:t>
            </a:r>
          </a:p>
          <a:p>
            <a:pPr marL="0" marR="0" indent="0" algn="l" defTabSz="914400" rtl="0" fontAlgn="auto" latinLnBrk="0" hangingPunct="0">
              <a:lnSpc>
                <a:spcPct val="100000"/>
              </a:lnSpc>
              <a:spcBef>
                <a:spcPts val="0"/>
              </a:spcBef>
              <a:spcAft>
                <a:spcPts val="0"/>
              </a:spcAft>
              <a:buClrTx/>
              <a:buSzTx/>
              <a:buFontTx/>
              <a:buNone/>
              <a:tabLst/>
            </a:pPr>
            <a:endParaRPr lang="en-US" sz="2000" baseline="0" dirty="0">
              <a:solidFill>
                <a:srgbClr val="163B5B"/>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dirty="0">
                <a:ln>
                  <a:noFill/>
                </a:ln>
                <a:solidFill>
                  <a:srgbClr val="163B5B"/>
                </a:solidFill>
                <a:effectLst/>
                <a:uFillTx/>
                <a:sym typeface="Lato Regular"/>
              </a:rPr>
              <a:t>An interim ESR can be completed at the 6 month point of training if trainee progressing</a:t>
            </a:r>
          </a:p>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dirty="0">
                <a:ln>
                  <a:noFill/>
                </a:ln>
                <a:solidFill>
                  <a:srgbClr val="163B5B"/>
                </a:solidFill>
                <a:effectLst/>
                <a:uFillTx/>
                <a:sym typeface="Lato Regular"/>
              </a:rPr>
              <a:t> well, if not will need full ESR</a:t>
            </a:r>
          </a:p>
          <a:p>
            <a:pPr marL="0" marR="0" indent="0" algn="l" defTabSz="914400" rtl="0" fontAlgn="auto" latinLnBrk="0" hangingPunct="0">
              <a:lnSpc>
                <a:spcPct val="100000"/>
              </a:lnSpc>
              <a:spcBef>
                <a:spcPts val="0"/>
              </a:spcBef>
              <a:spcAft>
                <a:spcPts val="0"/>
              </a:spcAft>
              <a:buClrTx/>
              <a:buSzTx/>
              <a:buFontTx/>
              <a:buNone/>
              <a:tabLst/>
            </a:pPr>
            <a:endParaRPr lang="en-US" sz="2000" dirty="0">
              <a:solidFill>
                <a:srgbClr val="163B5B"/>
              </a:solidFill>
            </a:endParaRPr>
          </a:p>
          <a:p>
            <a:pPr marL="0" marR="0" indent="0" algn="l" defTabSz="914400" rtl="0" fontAlgn="auto" latinLnBrk="0" hangingPunct="0">
              <a:lnSpc>
                <a:spcPct val="120000"/>
              </a:lnSpc>
              <a:spcBef>
                <a:spcPts val="0"/>
              </a:spcBef>
              <a:spcAft>
                <a:spcPts val="0"/>
              </a:spcAft>
              <a:buClrTx/>
              <a:buSzTx/>
              <a:buFontTx/>
              <a:buNone/>
              <a:tabLst/>
            </a:pPr>
            <a:r>
              <a:rPr kumimoji="0" lang="en-US" sz="2000" b="0" i="0" u="none" strike="noStrike" cap="none" spc="0" normalizeH="0" dirty="0">
                <a:ln>
                  <a:noFill/>
                </a:ln>
                <a:solidFill>
                  <a:srgbClr val="163B5B"/>
                </a:solidFill>
                <a:effectLst/>
                <a:uFillTx/>
                <a:sym typeface="Lato Regular"/>
              </a:rPr>
              <a:t>Trainee completes self assessment of all 13 capabilities, using linked evidence from </a:t>
            </a:r>
          </a:p>
          <a:p>
            <a:pPr marL="0" marR="0" indent="0" algn="l" defTabSz="914400" rtl="0" fontAlgn="auto" latinLnBrk="0" hangingPunct="0">
              <a:lnSpc>
                <a:spcPct val="120000"/>
              </a:lnSpc>
              <a:spcBef>
                <a:spcPts val="0"/>
              </a:spcBef>
              <a:spcAft>
                <a:spcPts val="0"/>
              </a:spcAft>
              <a:buClrTx/>
              <a:buSzTx/>
              <a:buFontTx/>
              <a:buNone/>
              <a:tabLst/>
            </a:pPr>
            <a:r>
              <a:rPr kumimoji="0" lang="en-US" sz="2000" b="0" i="0" u="none" strike="noStrike" cap="none" spc="0" normalizeH="0" dirty="0">
                <a:ln>
                  <a:noFill/>
                </a:ln>
                <a:solidFill>
                  <a:srgbClr val="163B5B"/>
                </a:solidFill>
                <a:effectLst/>
                <a:uFillTx/>
                <a:sym typeface="Lato Regular"/>
              </a:rPr>
              <a:t>learning logs, assessments and CSRs</a:t>
            </a:r>
          </a:p>
          <a:p>
            <a:pPr marL="0" marR="0" indent="0" algn="l" defTabSz="914400" rtl="0" fontAlgn="auto" latinLnBrk="0" hangingPunct="0">
              <a:lnSpc>
                <a:spcPct val="12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Completes 3 action plans linked</a:t>
            </a:r>
            <a:r>
              <a:rPr kumimoji="0" lang="en-US" sz="2000" b="0" i="0" u="none" strike="noStrike" cap="none" spc="0" normalizeH="0" dirty="0">
                <a:ln>
                  <a:noFill/>
                </a:ln>
                <a:solidFill>
                  <a:srgbClr val="163B5B"/>
                </a:solidFill>
                <a:effectLst/>
                <a:uFillTx/>
                <a:sym typeface="Lato Regular"/>
              </a:rPr>
              <a:t> to 3 capabilities you want to improve before next review</a:t>
            </a:r>
          </a:p>
          <a:p>
            <a:pPr marL="0" marR="0" indent="0" algn="l" defTabSz="914400" rtl="0" fontAlgn="auto" latinLnBrk="0" hangingPunct="0">
              <a:lnSpc>
                <a:spcPct val="120000"/>
              </a:lnSpc>
              <a:spcBef>
                <a:spcPts val="0"/>
              </a:spcBef>
              <a:spcAft>
                <a:spcPts val="0"/>
              </a:spcAft>
              <a:buClrTx/>
              <a:buSzTx/>
              <a:buFontTx/>
              <a:buNone/>
              <a:tabLst/>
            </a:pPr>
            <a:r>
              <a:rPr lang="en-US" sz="2000" baseline="0" dirty="0">
                <a:solidFill>
                  <a:srgbClr val="163B5B"/>
                </a:solidFill>
              </a:rPr>
              <a:t>Adds</a:t>
            </a:r>
            <a:r>
              <a:rPr lang="en-US" sz="2000" dirty="0">
                <a:solidFill>
                  <a:srgbClr val="163B5B"/>
                </a:solidFill>
              </a:rPr>
              <a:t> PDP entry if not already done and relates this to learning in next 6 months</a:t>
            </a:r>
          </a:p>
          <a:p>
            <a:pPr marL="0" marR="0" indent="0" algn="l" defTabSz="914400" rtl="0" fontAlgn="auto" latinLnBrk="0" hangingPunct="0">
              <a:lnSpc>
                <a:spcPct val="120000"/>
              </a:lnSpc>
              <a:spcBef>
                <a:spcPts val="0"/>
              </a:spcBef>
              <a:spcAft>
                <a:spcPts val="0"/>
              </a:spcAft>
              <a:buClrTx/>
              <a:buSzTx/>
              <a:buFontTx/>
              <a:buNone/>
              <a:tabLst/>
            </a:pPr>
            <a:endParaRPr kumimoji="0" lang="en-US" sz="2000" b="0" i="0" u="none" strike="noStrike" cap="none" spc="0" normalizeH="0" baseline="0" dirty="0">
              <a:ln>
                <a:noFill/>
              </a:ln>
              <a:solidFill>
                <a:srgbClr val="163B5B"/>
              </a:solidFill>
              <a:effectLst/>
              <a:uFillTx/>
              <a:sym typeface="Lato Regular"/>
            </a:endParaRPr>
          </a:p>
          <a:p>
            <a:pPr marL="0" marR="0" indent="0" algn="l" defTabSz="914400" rtl="0" fontAlgn="auto" latinLnBrk="0" hangingPunct="0">
              <a:lnSpc>
                <a:spcPct val="12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Supervisor equally rates and documents evidence against 13 capabilities</a:t>
            </a:r>
          </a:p>
          <a:p>
            <a:pPr marL="0" marR="0" indent="0" algn="l" defTabSz="914400" rtl="0" fontAlgn="auto" latinLnBrk="0" hangingPunct="0">
              <a:lnSpc>
                <a:spcPct val="120000"/>
              </a:lnSpc>
              <a:spcBef>
                <a:spcPts val="0"/>
              </a:spcBef>
              <a:spcAft>
                <a:spcPts val="0"/>
              </a:spcAft>
              <a:buClrTx/>
              <a:buSzTx/>
              <a:buFontTx/>
              <a:buNone/>
              <a:tabLst/>
            </a:pPr>
            <a:r>
              <a:rPr lang="en-US" sz="2000" dirty="0">
                <a:solidFill>
                  <a:srgbClr val="163B5B"/>
                </a:solidFill>
              </a:rPr>
              <a:t>Comments on quality of reflection, PDP, CEPS</a:t>
            </a:r>
          </a:p>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163B5B"/>
                </a:solidFill>
                <a:effectLst/>
                <a:uFillTx/>
                <a:sym typeface="Lato Regular"/>
              </a:rPr>
              <a:t>Gives overall outcome on progression</a:t>
            </a:r>
          </a:p>
        </p:txBody>
      </p:sp>
    </p:spTree>
    <p:extLst>
      <p:ext uri="{BB962C8B-B14F-4D97-AF65-F5344CB8AC3E}">
        <p14:creationId xmlns:p14="http://schemas.microsoft.com/office/powerpoint/2010/main" val="2699587274"/>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477D9F-55B1-C545-9CCE-5EE89E3F67DE}"/>
              </a:ext>
            </a:extLst>
          </p:cNvPr>
          <p:cNvSpPr txBox="1"/>
          <p:nvPr/>
        </p:nvSpPr>
        <p:spPr>
          <a:xfrm>
            <a:off x="1124445" y="422336"/>
            <a:ext cx="591656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600" dirty="0">
                <a:solidFill>
                  <a:srgbClr val="002D59"/>
                </a:solidFill>
              </a:rPr>
              <a:t>Quality Improvement Project</a:t>
            </a:r>
          </a:p>
        </p:txBody>
      </p:sp>
      <p:sp>
        <p:nvSpPr>
          <p:cNvPr id="5" name="Rectangle 4"/>
          <p:cNvSpPr/>
          <p:nvPr/>
        </p:nvSpPr>
        <p:spPr>
          <a:xfrm>
            <a:off x="1124445" y="1068665"/>
            <a:ext cx="9885836" cy="5252721"/>
          </a:xfrm>
          <a:prstGeom prst="rect">
            <a:avLst/>
          </a:prstGeom>
        </p:spPr>
        <p:txBody>
          <a:bodyPr wrap="square">
            <a:spAutoFit/>
          </a:bodyPr>
          <a:lstStyle/>
          <a:p>
            <a:pPr>
              <a:lnSpc>
                <a:spcPct val="120000"/>
              </a:lnSpc>
            </a:pPr>
            <a:r>
              <a:rPr lang="en-GB" sz="2000" dirty="0">
                <a:solidFill>
                  <a:srgbClr val="163B5B"/>
                </a:solidFill>
              </a:rPr>
              <a:t>Use data to identify areas for improvement</a:t>
            </a:r>
          </a:p>
          <a:p>
            <a:pPr>
              <a:lnSpc>
                <a:spcPct val="120000"/>
              </a:lnSpc>
            </a:pPr>
            <a:r>
              <a:rPr lang="en-GB" sz="2000" dirty="0">
                <a:solidFill>
                  <a:srgbClr val="163B5B"/>
                </a:solidFill>
              </a:rPr>
              <a:t>Critically appraise information</a:t>
            </a:r>
          </a:p>
          <a:p>
            <a:pPr>
              <a:lnSpc>
                <a:spcPct val="120000"/>
              </a:lnSpc>
            </a:pPr>
            <a:r>
              <a:rPr lang="en-GB" sz="2000" dirty="0">
                <a:solidFill>
                  <a:srgbClr val="163B5B"/>
                </a:solidFill>
              </a:rPr>
              <a:t>Deploy quality improvement methods </a:t>
            </a:r>
            <a:r>
              <a:rPr lang="mr-IN" sz="2000" dirty="0">
                <a:solidFill>
                  <a:srgbClr val="163B5B"/>
                </a:solidFill>
              </a:rPr>
              <a:t>–</a:t>
            </a:r>
            <a:r>
              <a:rPr lang="en-GB" sz="2000" dirty="0" err="1">
                <a:solidFill>
                  <a:srgbClr val="163B5B"/>
                </a:solidFill>
              </a:rPr>
              <a:t>eg</a:t>
            </a:r>
            <a:r>
              <a:rPr lang="en-GB" sz="2000" dirty="0">
                <a:solidFill>
                  <a:srgbClr val="163B5B"/>
                </a:solidFill>
              </a:rPr>
              <a:t> plan do study act and repeat quality improvement cycles to refine practice</a:t>
            </a:r>
          </a:p>
          <a:p>
            <a:pPr>
              <a:lnSpc>
                <a:spcPct val="120000"/>
              </a:lnSpc>
            </a:pPr>
            <a:r>
              <a:rPr lang="en-GB" sz="2000" dirty="0">
                <a:solidFill>
                  <a:srgbClr val="163B5B"/>
                </a:solidFill>
              </a:rPr>
              <a:t>Involves patients</a:t>
            </a:r>
          </a:p>
          <a:p>
            <a:pPr>
              <a:lnSpc>
                <a:spcPct val="120000"/>
              </a:lnSpc>
            </a:pPr>
            <a:r>
              <a:rPr lang="en-GB" sz="2000" dirty="0">
                <a:solidFill>
                  <a:srgbClr val="163B5B"/>
                </a:solidFill>
              </a:rPr>
              <a:t>Engage with stakeholders</a:t>
            </a:r>
          </a:p>
          <a:p>
            <a:pPr>
              <a:lnSpc>
                <a:spcPct val="120000"/>
              </a:lnSpc>
            </a:pPr>
            <a:r>
              <a:rPr lang="en-GB" sz="2000" dirty="0">
                <a:solidFill>
                  <a:srgbClr val="163B5B"/>
                </a:solidFill>
              </a:rPr>
              <a:t>Evaluate the impact of quality improvement interventions</a:t>
            </a:r>
          </a:p>
          <a:p>
            <a:pPr>
              <a:lnSpc>
                <a:spcPct val="120000"/>
              </a:lnSpc>
            </a:pPr>
            <a:endParaRPr lang="en-GB" sz="2000" dirty="0">
              <a:solidFill>
                <a:srgbClr val="163B5B"/>
              </a:solidFill>
            </a:endParaRPr>
          </a:p>
          <a:p>
            <a:r>
              <a:rPr lang="en-US" sz="2000" dirty="0">
                <a:solidFill>
                  <a:srgbClr val="163B5B"/>
                </a:solidFill>
              </a:rPr>
              <a:t>Template developed for trainee to write up QIP</a:t>
            </a:r>
          </a:p>
          <a:p>
            <a:r>
              <a:rPr lang="en-US" sz="2000" dirty="0">
                <a:solidFill>
                  <a:srgbClr val="163B5B"/>
                </a:solidFill>
              </a:rPr>
              <a:t>Word pictures for supervisor to assess </a:t>
            </a:r>
            <a:endParaRPr lang="en-GB" sz="2000" dirty="0">
              <a:solidFill>
                <a:srgbClr val="163B5B"/>
              </a:solidFill>
            </a:endParaRPr>
          </a:p>
          <a:p>
            <a:r>
              <a:rPr lang="en-US" sz="2000" dirty="0">
                <a:solidFill>
                  <a:srgbClr val="163B5B"/>
                </a:solidFill>
              </a:rPr>
              <a:t> NFD -below, NFD meets  or NFD above expectation for each area</a:t>
            </a:r>
          </a:p>
          <a:p>
            <a:pPr marL="19050"/>
            <a:endParaRPr lang="en-US" sz="2000" dirty="0">
              <a:solidFill>
                <a:srgbClr val="163B5B"/>
              </a:solidFill>
            </a:endParaRPr>
          </a:p>
          <a:p>
            <a:pPr marL="19050"/>
            <a:r>
              <a:rPr lang="en-US" sz="2000" dirty="0">
                <a:solidFill>
                  <a:srgbClr val="163B5B"/>
                </a:solidFill>
              </a:rPr>
              <a:t>Training resources for VTS schemes, completed QIPS and marked examples, suggested list of ideas on RCGP website</a:t>
            </a:r>
          </a:p>
          <a:p>
            <a:pPr>
              <a:lnSpc>
                <a:spcPct val="120000"/>
              </a:lnSpc>
            </a:pPr>
            <a:endParaRPr lang="en-GB" sz="2000" dirty="0"/>
          </a:p>
        </p:txBody>
      </p:sp>
      <p:sp>
        <p:nvSpPr>
          <p:cNvPr id="6" name="Oval 5">
            <a:extLst>
              <a:ext uri="{FF2B5EF4-FFF2-40B4-BE49-F238E27FC236}">
                <a16:creationId xmlns:a16="http://schemas.microsoft.com/office/drawing/2014/main" xmlns="" id="{3A9D8980-DB88-0345-A76B-DF1F4BF7120F}"/>
              </a:ext>
            </a:extLst>
          </p:cNvPr>
          <p:cNvSpPr/>
          <p:nvPr/>
        </p:nvSpPr>
        <p:spPr>
          <a:xfrm>
            <a:off x="9311485" y="2461568"/>
            <a:ext cx="2499515" cy="2466913"/>
          </a:xfrm>
          <a:prstGeom prst="ellipse">
            <a:avLst/>
          </a:prstGeom>
          <a:solidFill>
            <a:srgbClr val="009CA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dirty="0">
                <a:solidFill>
                  <a:schemeClr val="bg1"/>
                </a:solidFill>
              </a:rPr>
              <a:t>Looks at the quality of care provided with the aim to improve it</a:t>
            </a: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chemeClr val="bg1"/>
              </a:solidFill>
              <a:effectLst/>
              <a:uFillTx/>
              <a:sym typeface="Lato Regular"/>
            </a:endParaRPr>
          </a:p>
        </p:txBody>
      </p:sp>
    </p:spTree>
    <p:extLst>
      <p:ext uri="{BB962C8B-B14F-4D97-AF65-F5344CB8AC3E}">
        <p14:creationId xmlns:p14="http://schemas.microsoft.com/office/powerpoint/2010/main" val="3758493019"/>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477D9F-55B1-C545-9CCE-5EE89E3F67DE}"/>
              </a:ext>
            </a:extLst>
          </p:cNvPr>
          <p:cNvSpPr txBox="1"/>
          <p:nvPr/>
        </p:nvSpPr>
        <p:spPr>
          <a:xfrm>
            <a:off x="1124445" y="422336"/>
            <a:ext cx="240155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600" dirty="0">
                <a:solidFill>
                  <a:srgbClr val="002D59"/>
                </a:solidFill>
              </a:rPr>
              <a:t>Prescribing</a:t>
            </a:r>
          </a:p>
        </p:txBody>
      </p:sp>
      <p:sp>
        <p:nvSpPr>
          <p:cNvPr id="5" name="Rectangle 4"/>
          <p:cNvSpPr/>
          <p:nvPr/>
        </p:nvSpPr>
        <p:spPr>
          <a:xfrm>
            <a:off x="697096" y="1070828"/>
            <a:ext cx="8107310" cy="4883388"/>
          </a:xfrm>
          <a:prstGeom prst="rect">
            <a:avLst/>
          </a:prstGeom>
        </p:spPr>
        <p:txBody>
          <a:bodyPr wrap="square">
            <a:spAutoFit/>
          </a:bodyPr>
          <a:lstStyle/>
          <a:p>
            <a:pPr marL="285750" indent="-285750">
              <a:lnSpc>
                <a:spcPct val="120000"/>
              </a:lnSpc>
              <a:buFont typeface="Arial"/>
              <a:buChar char="•"/>
            </a:pPr>
            <a:r>
              <a:rPr lang="en-US" sz="2000" dirty="0">
                <a:solidFill>
                  <a:srgbClr val="163B5B"/>
                </a:solidFill>
              </a:rPr>
              <a:t>GMC introduced prescribing proficiencies which all trainees have to meet</a:t>
            </a:r>
          </a:p>
          <a:p>
            <a:pPr marL="285750" indent="-285750">
              <a:lnSpc>
                <a:spcPct val="120000"/>
              </a:lnSpc>
              <a:buFont typeface="Arial"/>
              <a:buChar char="•"/>
            </a:pPr>
            <a:r>
              <a:rPr lang="en-US" sz="2000" dirty="0">
                <a:solidFill>
                  <a:srgbClr val="163B5B"/>
                </a:solidFill>
              </a:rPr>
              <a:t>Trainee searches /downloads 50 retrospective scripts they have initiated</a:t>
            </a:r>
          </a:p>
          <a:p>
            <a:pPr marL="285750" indent="-285750">
              <a:lnSpc>
                <a:spcPct val="120000"/>
              </a:lnSpc>
              <a:buFont typeface="Arial"/>
              <a:buChar char="•"/>
            </a:pPr>
            <a:r>
              <a:rPr lang="en-US" sz="2000" dirty="0">
                <a:solidFill>
                  <a:srgbClr val="163B5B"/>
                </a:solidFill>
              </a:rPr>
              <a:t>Reviews 50 against prescribing errors manual </a:t>
            </a:r>
            <a:r>
              <a:rPr lang="mr-IN" sz="2000" dirty="0">
                <a:solidFill>
                  <a:srgbClr val="163B5B"/>
                </a:solidFill>
              </a:rPr>
              <a:t>–</a:t>
            </a:r>
            <a:r>
              <a:rPr lang="en-US" sz="2000" dirty="0">
                <a:solidFill>
                  <a:srgbClr val="163B5B"/>
                </a:solidFill>
              </a:rPr>
              <a:t> right drug, dose, dosage frequency, documentation, follow up using consultation record</a:t>
            </a:r>
          </a:p>
          <a:p>
            <a:pPr marL="285750" indent="-285750">
              <a:lnSpc>
                <a:spcPct val="120000"/>
              </a:lnSpc>
              <a:buFont typeface="Arial"/>
              <a:buChar char="•"/>
            </a:pPr>
            <a:r>
              <a:rPr lang="en-US" sz="2000" dirty="0">
                <a:solidFill>
                  <a:srgbClr val="163B5B"/>
                </a:solidFill>
              </a:rPr>
              <a:t>Trainee reflects on the assessment via log entry</a:t>
            </a:r>
          </a:p>
          <a:p>
            <a:pPr marL="285750" indent="-285750">
              <a:lnSpc>
                <a:spcPct val="120000"/>
              </a:lnSpc>
              <a:buFont typeface="Arial"/>
              <a:buChar char="•"/>
            </a:pPr>
            <a:r>
              <a:rPr lang="en-US" sz="2000" dirty="0">
                <a:solidFill>
                  <a:srgbClr val="163B5B"/>
                </a:solidFill>
              </a:rPr>
              <a:t>Completes table mapping their prescribing to errors</a:t>
            </a:r>
          </a:p>
          <a:p>
            <a:pPr marL="285750" indent="-285750">
              <a:lnSpc>
                <a:spcPct val="120000"/>
              </a:lnSpc>
              <a:buFont typeface="Arial"/>
              <a:buChar char="•"/>
            </a:pPr>
            <a:endParaRPr lang="en-US" sz="2000" dirty="0">
              <a:solidFill>
                <a:srgbClr val="163B5B"/>
              </a:solidFill>
            </a:endParaRPr>
          </a:p>
          <a:p>
            <a:pPr marL="285750" indent="-285750">
              <a:lnSpc>
                <a:spcPct val="120000"/>
              </a:lnSpc>
              <a:buFont typeface="Arial"/>
              <a:buChar char="•"/>
            </a:pPr>
            <a:r>
              <a:rPr lang="en-US" sz="2000" dirty="0">
                <a:solidFill>
                  <a:srgbClr val="163B5B"/>
                </a:solidFill>
              </a:rPr>
              <a:t>Supervisor, (possibly pharmacist if available), samples 20 of scripts, to include any with identified errors</a:t>
            </a:r>
          </a:p>
          <a:p>
            <a:pPr marL="285750" indent="-285750">
              <a:lnSpc>
                <a:spcPct val="120000"/>
              </a:lnSpc>
              <a:buFont typeface="Arial"/>
              <a:buChar char="•"/>
            </a:pPr>
            <a:r>
              <a:rPr lang="en-US" sz="2000" dirty="0">
                <a:solidFill>
                  <a:srgbClr val="163B5B"/>
                </a:solidFill>
              </a:rPr>
              <a:t>Supervisor completes assessment form after tutorial</a:t>
            </a:r>
          </a:p>
        </p:txBody>
      </p:sp>
      <p:sp>
        <p:nvSpPr>
          <p:cNvPr id="6" name="Oval 5">
            <a:extLst>
              <a:ext uri="{FF2B5EF4-FFF2-40B4-BE49-F238E27FC236}">
                <a16:creationId xmlns:a16="http://schemas.microsoft.com/office/drawing/2014/main" xmlns="" id="{3A9D8980-DB88-0345-A76B-DF1F4BF7120F}"/>
              </a:ext>
            </a:extLst>
          </p:cNvPr>
          <p:cNvSpPr/>
          <p:nvPr/>
        </p:nvSpPr>
        <p:spPr>
          <a:xfrm>
            <a:off x="8804406" y="2878976"/>
            <a:ext cx="2807479" cy="2466913"/>
          </a:xfrm>
          <a:prstGeom prst="ellipse">
            <a:avLst/>
          </a:prstGeom>
          <a:solidFill>
            <a:srgbClr val="009CA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Lato Regular"/>
              <a:ea typeface="Lato Regular"/>
              <a:cs typeface="Lato Regular"/>
              <a:sym typeface="Lato Regular"/>
            </a:endParaRPr>
          </a:p>
          <a:p>
            <a:pPr marL="0" marR="0" indent="0" algn="ctr"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Lato Regular"/>
                <a:ea typeface="Lato Regular"/>
                <a:cs typeface="Lato Regular"/>
                <a:sym typeface="Lato Regular"/>
              </a:rPr>
              <a:t>Formative prescribing assessment on your actual prescribing</a:t>
            </a: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FFFFFF"/>
              </a:solidFill>
              <a:effectLst/>
              <a:uFillTx/>
              <a:latin typeface="Lato Regular"/>
              <a:ea typeface="Lato Regular"/>
              <a:cs typeface="Lato Regular"/>
              <a:sym typeface="Lato Regular"/>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FFFFFF"/>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3758493019"/>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477D9F-55B1-C545-9CCE-5EE89E3F67DE}"/>
              </a:ext>
            </a:extLst>
          </p:cNvPr>
          <p:cNvSpPr txBox="1"/>
          <p:nvPr/>
        </p:nvSpPr>
        <p:spPr>
          <a:xfrm>
            <a:off x="1124445" y="195672"/>
            <a:ext cx="237676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600" dirty="0">
                <a:solidFill>
                  <a:srgbClr val="002D59"/>
                </a:solidFill>
              </a:rPr>
              <a:t>Leadership</a:t>
            </a:r>
          </a:p>
        </p:txBody>
      </p:sp>
      <p:sp>
        <p:nvSpPr>
          <p:cNvPr id="6" name="Oval 5">
            <a:extLst>
              <a:ext uri="{FF2B5EF4-FFF2-40B4-BE49-F238E27FC236}">
                <a16:creationId xmlns:a16="http://schemas.microsoft.com/office/drawing/2014/main" xmlns="" id="{3A9D8980-DB88-0345-A76B-DF1F4BF7120F}"/>
              </a:ext>
            </a:extLst>
          </p:cNvPr>
          <p:cNvSpPr/>
          <p:nvPr/>
        </p:nvSpPr>
        <p:spPr>
          <a:xfrm>
            <a:off x="9195924" y="518836"/>
            <a:ext cx="2451769" cy="2466913"/>
          </a:xfrm>
          <a:prstGeom prst="ellipse">
            <a:avLst/>
          </a:prstGeom>
          <a:solidFill>
            <a:srgbClr val="009CA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1"/>
                </a:solidFill>
                <a:effectLst/>
                <a:uFillTx/>
                <a:latin typeface="Lato Regular"/>
                <a:ea typeface="Lato Regular"/>
                <a:cs typeface="Lato Regular"/>
                <a:sym typeface="Lato Regular"/>
              </a:rPr>
              <a:t>To understand why leadership is important, appreciate your leadership style and its impact</a:t>
            </a:r>
          </a:p>
        </p:txBody>
      </p:sp>
      <p:sp>
        <p:nvSpPr>
          <p:cNvPr id="8" name="Rectangle 7"/>
          <p:cNvSpPr/>
          <p:nvPr/>
        </p:nvSpPr>
        <p:spPr>
          <a:xfrm>
            <a:off x="544307" y="975676"/>
            <a:ext cx="9596992" cy="4708981"/>
          </a:xfrm>
          <a:prstGeom prst="rect">
            <a:avLst/>
          </a:prstGeom>
        </p:spPr>
        <p:txBody>
          <a:bodyPr wrap="square">
            <a:spAutoFit/>
          </a:bodyPr>
          <a:lstStyle/>
          <a:p>
            <a:pPr marL="19050" lvl="0"/>
            <a:r>
              <a:rPr lang="en-US" sz="2000" u="sng" dirty="0">
                <a:solidFill>
                  <a:srgbClr val="163B5B"/>
                </a:solidFill>
              </a:rPr>
              <a:t>2 requirements</a:t>
            </a:r>
          </a:p>
          <a:p>
            <a:pPr marL="361950" lvl="0" indent="-342900">
              <a:buAutoNum type="arabicPeriod"/>
            </a:pPr>
            <a:r>
              <a:rPr lang="en-US" sz="2000" dirty="0">
                <a:solidFill>
                  <a:srgbClr val="163B5B"/>
                </a:solidFill>
              </a:rPr>
              <a:t>Complete a leadership activity and document this in your learning log</a:t>
            </a:r>
          </a:p>
          <a:p>
            <a:pPr marL="19050" lvl="0"/>
            <a:r>
              <a:rPr lang="en-US" sz="2000" dirty="0">
                <a:solidFill>
                  <a:srgbClr val="163B5B"/>
                </a:solidFill>
              </a:rPr>
              <a:t>    </a:t>
            </a:r>
          </a:p>
          <a:p>
            <a:pPr marL="19050" lvl="0"/>
            <a:r>
              <a:rPr lang="en-US" sz="2000" dirty="0">
                <a:solidFill>
                  <a:srgbClr val="163B5B"/>
                </a:solidFill>
              </a:rPr>
              <a:t> Examples</a:t>
            </a:r>
            <a:endParaRPr lang="en-GB" sz="2000" dirty="0">
              <a:solidFill>
                <a:srgbClr val="163B5B"/>
              </a:solidFill>
            </a:endParaRPr>
          </a:p>
          <a:p>
            <a:pPr marL="285750" lvl="0" indent="-285750">
              <a:buFont typeface="Arial"/>
              <a:buChar char="•"/>
            </a:pPr>
            <a:r>
              <a:rPr lang="en-GB" sz="2000" dirty="0">
                <a:solidFill>
                  <a:srgbClr val="163B5B"/>
                </a:solidFill>
              </a:rPr>
              <a:t>Chairing a meeting</a:t>
            </a:r>
          </a:p>
          <a:p>
            <a:pPr marL="285750" lvl="0" indent="-285750">
              <a:buFont typeface="Arial"/>
              <a:buChar char="•"/>
            </a:pPr>
            <a:r>
              <a:rPr lang="en-GB" sz="2000" dirty="0">
                <a:solidFill>
                  <a:srgbClr val="163B5B"/>
                </a:solidFill>
              </a:rPr>
              <a:t>Fresh pair of eyes.</a:t>
            </a:r>
          </a:p>
          <a:p>
            <a:pPr marL="285750" lvl="0" indent="-285750">
              <a:buFont typeface="Arial"/>
              <a:buChar char="•"/>
            </a:pPr>
            <a:r>
              <a:rPr lang="en-GB" sz="2000" dirty="0">
                <a:solidFill>
                  <a:srgbClr val="163B5B"/>
                </a:solidFill>
              </a:rPr>
              <a:t>Practice leaflet project.</a:t>
            </a:r>
          </a:p>
          <a:p>
            <a:pPr marL="285750" lvl="0" indent="-285750">
              <a:buFont typeface="Arial"/>
              <a:buChar char="•"/>
            </a:pPr>
            <a:r>
              <a:rPr lang="en-GB" sz="2000" dirty="0">
                <a:solidFill>
                  <a:srgbClr val="163B5B"/>
                </a:solidFill>
              </a:rPr>
              <a:t>Clinical protocol.</a:t>
            </a:r>
          </a:p>
          <a:p>
            <a:pPr marL="285750" lvl="0" indent="-285750">
              <a:buFont typeface="Arial"/>
              <a:buChar char="•"/>
            </a:pPr>
            <a:r>
              <a:rPr lang="en-GB" sz="2000" dirty="0">
                <a:solidFill>
                  <a:srgbClr val="163B5B"/>
                </a:solidFill>
              </a:rPr>
              <a:t>Website design</a:t>
            </a:r>
          </a:p>
          <a:p>
            <a:pPr marL="285750" lvl="0" indent="-285750">
              <a:buFont typeface="Arial"/>
              <a:buChar char="•"/>
            </a:pPr>
            <a:r>
              <a:rPr lang="en-GB" sz="2000" dirty="0">
                <a:solidFill>
                  <a:srgbClr val="163B5B"/>
                </a:solidFill>
              </a:rPr>
              <a:t>Wellbeing project</a:t>
            </a:r>
          </a:p>
          <a:p>
            <a:pPr marL="285750" indent="-285750">
              <a:buFont typeface="Arial"/>
              <a:buChar char="•"/>
            </a:pPr>
            <a:endParaRPr lang="en-US" sz="2000" dirty="0">
              <a:solidFill>
                <a:srgbClr val="163B5B"/>
              </a:solidFill>
            </a:endParaRPr>
          </a:p>
          <a:p>
            <a:r>
              <a:rPr lang="en-US" sz="2000" dirty="0">
                <a:solidFill>
                  <a:srgbClr val="163B5B"/>
                </a:solidFill>
              </a:rPr>
              <a:t>2. Complete leadership MSF. Respondents rate your leadership skills against 5 areas</a:t>
            </a:r>
          </a:p>
          <a:p>
            <a:endParaRPr lang="en-US" sz="2000" dirty="0">
              <a:solidFill>
                <a:srgbClr val="163B5B"/>
              </a:solidFill>
            </a:endParaRPr>
          </a:p>
          <a:p>
            <a:r>
              <a:rPr lang="en-US" sz="2000" dirty="0">
                <a:solidFill>
                  <a:srgbClr val="163B5B"/>
                </a:solidFill>
              </a:rPr>
              <a:t>Training resources available on RCGP website</a:t>
            </a:r>
          </a:p>
        </p:txBody>
      </p:sp>
    </p:spTree>
    <p:extLst>
      <p:ext uri="{BB962C8B-B14F-4D97-AF65-F5344CB8AC3E}">
        <p14:creationId xmlns:p14="http://schemas.microsoft.com/office/powerpoint/2010/main" val="3758493019"/>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09AE36-74B6-CA4A-A95A-513459D0D7ED}"/>
              </a:ext>
            </a:extLst>
          </p:cNvPr>
          <p:cNvSpPr txBox="1"/>
          <p:nvPr/>
        </p:nvSpPr>
        <p:spPr>
          <a:xfrm>
            <a:off x="365948" y="430475"/>
            <a:ext cx="1160271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4000" dirty="0">
                <a:solidFill>
                  <a:srgbClr val="002D59"/>
                </a:solidFill>
              </a:rPr>
              <a:t>New WPBA programme</a:t>
            </a:r>
          </a:p>
        </p:txBody>
      </p:sp>
      <p:sp>
        <p:nvSpPr>
          <p:cNvPr id="4" name="TextBox 3"/>
          <p:cNvSpPr txBox="1"/>
          <p:nvPr/>
        </p:nvSpPr>
        <p:spPr>
          <a:xfrm>
            <a:off x="365948" y="1638730"/>
            <a:ext cx="12334611" cy="5632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lnSpc>
                <a:spcPct val="120000"/>
              </a:lnSpc>
              <a:buFont typeface="Arial" panose="020B0604020202020204" pitchFamily="34" charset="0"/>
              <a:buChar char="•"/>
            </a:pPr>
            <a:r>
              <a:rPr lang="en-GB" sz="2800" dirty="0">
                <a:solidFill>
                  <a:srgbClr val="002D59"/>
                </a:solidFill>
              </a:rPr>
              <a:t>New Learning Log Types</a:t>
            </a:r>
          </a:p>
          <a:p>
            <a:pPr marL="285750" indent="-285750">
              <a:lnSpc>
                <a:spcPct val="120000"/>
              </a:lnSpc>
              <a:buFont typeface="Arial" panose="020B0604020202020204" pitchFamily="34" charset="0"/>
              <a:buChar char="•"/>
            </a:pPr>
            <a:r>
              <a:rPr lang="en-GB" sz="2800" dirty="0">
                <a:solidFill>
                  <a:srgbClr val="002D59"/>
                </a:solidFill>
              </a:rPr>
              <a:t>New Assessments </a:t>
            </a:r>
            <a:r>
              <a:rPr lang="mr-IN" sz="2800" dirty="0">
                <a:solidFill>
                  <a:srgbClr val="002D59"/>
                </a:solidFill>
              </a:rPr>
              <a:t>–</a:t>
            </a:r>
            <a:r>
              <a:rPr lang="en-GB" sz="2800" dirty="0">
                <a:solidFill>
                  <a:srgbClr val="002D59"/>
                </a:solidFill>
              </a:rPr>
              <a:t> Quality Improvement, Prescribing, Leadership, Care     Assessment Tool (CAT)</a:t>
            </a:r>
          </a:p>
          <a:p>
            <a:pPr marL="285750" indent="-285750">
              <a:lnSpc>
                <a:spcPct val="120000"/>
              </a:lnSpc>
              <a:buFont typeface="Arial" panose="020B0604020202020204" pitchFamily="34" charset="0"/>
              <a:buChar char="•"/>
            </a:pPr>
            <a:r>
              <a:rPr lang="en-GB" sz="2800" dirty="0">
                <a:solidFill>
                  <a:srgbClr val="002D59"/>
                </a:solidFill>
              </a:rPr>
              <a:t>Updated existing assessments, reports and reviews</a:t>
            </a:r>
          </a:p>
          <a:p>
            <a:pPr marL="285750" indent="-285750">
              <a:lnSpc>
                <a:spcPct val="120000"/>
              </a:lnSpc>
              <a:buFont typeface="Arial" panose="020B0604020202020204" pitchFamily="34" charset="0"/>
              <a:buChar char="•"/>
            </a:pPr>
            <a:r>
              <a:rPr lang="en-GB" sz="2800" dirty="0">
                <a:solidFill>
                  <a:srgbClr val="002D59"/>
                </a:solidFill>
              </a:rPr>
              <a:t>Mandatory requirements remain </a:t>
            </a:r>
            <a:r>
              <a:rPr lang="mr-IN" sz="2800" dirty="0">
                <a:solidFill>
                  <a:srgbClr val="002D59"/>
                </a:solidFill>
              </a:rPr>
              <a:t>–</a:t>
            </a:r>
            <a:r>
              <a:rPr lang="en-GB" sz="2800" dirty="0">
                <a:solidFill>
                  <a:srgbClr val="002D59"/>
                </a:solidFill>
              </a:rPr>
              <a:t>annual child and adult safeguarding, (if child post), Basic life Support and AED</a:t>
            </a:r>
          </a:p>
          <a:p>
            <a:pPr marL="285750" indent="-285750">
              <a:lnSpc>
                <a:spcPct val="120000"/>
              </a:lnSpc>
              <a:buFont typeface="Arial" panose="020B0604020202020204" pitchFamily="34" charset="0"/>
              <a:buChar char="•"/>
            </a:pPr>
            <a:endParaRPr lang="en-GB" sz="3200" dirty="0">
              <a:solidFill>
                <a:srgbClr val="002D59"/>
              </a:solidFill>
            </a:endParaRPr>
          </a:p>
          <a:p>
            <a:pPr marL="285750" indent="-285750">
              <a:buFont typeface="Arial" panose="020B0604020202020204" pitchFamily="34" charset="0"/>
              <a:buChar char="•"/>
            </a:pPr>
            <a:endParaRPr lang="en-GB" sz="2400" dirty="0">
              <a:solidFill>
                <a:srgbClr val="002D59"/>
              </a:solidFill>
            </a:endParaRPr>
          </a:p>
          <a:p>
            <a:pPr marL="285750" indent="-285750">
              <a:buFont typeface="Arial" panose="020B0604020202020204" pitchFamily="34" charset="0"/>
              <a:buChar char="•"/>
            </a:pPr>
            <a:endParaRPr lang="en-GB" sz="2400" dirty="0">
              <a:solidFill>
                <a:srgbClr val="002D59"/>
              </a:solidFill>
            </a:endParaRPr>
          </a:p>
          <a:p>
            <a:pPr marL="285750" indent="-285750">
              <a:buFont typeface="Arial" panose="020B0604020202020204" pitchFamily="34" charset="0"/>
              <a:buChar char="•"/>
            </a:pPr>
            <a:endParaRPr lang="en-GB" sz="2400" dirty="0">
              <a:solidFill>
                <a:srgbClr val="002D59"/>
              </a:solidFill>
            </a:endParaRPr>
          </a:p>
          <a:p>
            <a:pPr marL="285750" indent="-285750">
              <a:buFont typeface="Arial" panose="020B0604020202020204" pitchFamily="34" charset="0"/>
              <a:buChar char="•"/>
            </a:pPr>
            <a:endParaRPr lang="en-GB" sz="2400" dirty="0">
              <a:solidFill>
                <a:srgbClr val="002D59"/>
              </a:solidFill>
            </a:endParaRPr>
          </a:p>
          <a:p>
            <a:pPr marL="285750" indent="-285750">
              <a:buFont typeface="Arial" panose="020B0604020202020204" pitchFamily="34" charset="0"/>
              <a:buChar char="•"/>
            </a:pPr>
            <a:endParaRPr lang="en-GB" sz="2400" dirty="0">
              <a:solidFill>
                <a:srgbClr val="002D59"/>
              </a:solidFill>
            </a:endParaRPr>
          </a:p>
        </p:txBody>
      </p:sp>
    </p:spTree>
    <p:extLst>
      <p:ext uri="{BB962C8B-B14F-4D97-AF65-F5344CB8AC3E}">
        <p14:creationId xmlns:p14="http://schemas.microsoft.com/office/powerpoint/2010/main" val="151922883"/>
      </p:ext>
    </p:extLst>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477D9F-55B1-C545-9CCE-5EE89E3F67DE}"/>
              </a:ext>
            </a:extLst>
          </p:cNvPr>
          <p:cNvSpPr txBox="1"/>
          <p:nvPr/>
        </p:nvSpPr>
        <p:spPr>
          <a:xfrm>
            <a:off x="1124445" y="422336"/>
            <a:ext cx="989436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600" dirty="0">
                <a:solidFill>
                  <a:srgbClr val="002D59"/>
                </a:solidFill>
              </a:rPr>
              <a:t>ST1 and ST2  in each year WPBA requirements</a:t>
            </a:r>
          </a:p>
        </p:txBody>
      </p:sp>
      <p:sp>
        <p:nvSpPr>
          <p:cNvPr id="4" name="TextBox 3">
            <a:extLst>
              <a:ext uri="{FF2B5EF4-FFF2-40B4-BE49-F238E27FC236}">
                <a16:creationId xmlns:a16="http://schemas.microsoft.com/office/drawing/2014/main" xmlns="" id="{BAC7D584-2263-724F-AD34-42A844915C49}"/>
              </a:ext>
            </a:extLst>
          </p:cNvPr>
          <p:cNvSpPr txBox="1"/>
          <p:nvPr/>
        </p:nvSpPr>
        <p:spPr>
          <a:xfrm>
            <a:off x="887655" y="1171190"/>
            <a:ext cx="10800521" cy="31824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120000"/>
              </a:lnSpc>
              <a:buFont typeface="Arial"/>
              <a:buChar char="•"/>
            </a:pPr>
            <a:r>
              <a:rPr lang="en-GB" sz="2400" u="sng" dirty="0">
                <a:solidFill>
                  <a:srgbClr val="163B5B"/>
                </a:solidFill>
              </a:rPr>
              <a:t>4 mini-CEX and 4 CbDs</a:t>
            </a:r>
            <a:r>
              <a:rPr lang="en-GB" sz="2400" dirty="0">
                <a:solidFill>
                  <a:srgbClr val="163B5B"/>
                </a:solidFill>
              </a:rPr>
              <a:t>  (1 assessment to be done by Clinical Supervisor completing CSR)</a:t>
            </a:r>
          </a:p>
          <a:p>
            <a:pPr>
              <a:lnSpc>
                <a:spcPct val="120000"/>
              </a:lnSpc>
              <a:buFont typeface="Arial"/>
              <a:buChar char="•"/>
            </a:pPr>
            <a:r>
              <a:rPr lang="en-GB" sz="2400" u="sng" dirty="0">
                <a:solidFill>
                  <a:srgbClr val="163B5B"/>
                </a:solidFill>
              </a:rPr>
              <a:t>MS</a:t>
            </a:r>
            <a:r>
              <a:rPr lang="en-GB" sz="2400" dirty="0">
                <a:solidFill>
                  <a:srgbClr val="163B5B"/>
                </a:solidFill>
              </a:rPr>
              <a:t>F in both ST1 and ST2 – 10 replies each time</a:t>
            </a:r>
          </a:p>
          <a:p>
            <a:pPr>
              <a:lnSpc>
                <a:spcPct val="120000"/>
              </a:lnSpc>
              <a:buFont typeface="Arial"/>
              <a:buChar char="•"/>
            </a:pPr>
            <a:r>
              <a:rPr lang="en-GB" sz="2400" u="sng" dirty="0">
                <a:solidFill>
                  <a:srgbClr val="163B5B"/>
                </a:solidFill>
              </a:rPr>
              <a:t>CSR</a:t>
            </a:r>
            <a:r>
              <a:rPr lang="en-GB" sz="2400" dirty="0">
                <a:solidFill>
                  <a:srgbClr val="163B5B"/>
                </a:solidFill>
              </a:rPr>
              <a:t> at end of every placement (see guidance re CSR in primary care posts)</a:t>
            </a:r>
          </a:p>
          <a:p>
            <a:pPr>
              <a:lnSpc>
                <a:spcPct val="120000"/>
              </a:lnSpc>
              <a:buFont typeface="Arial" pitchFamily="34" charset="0"/>
              <a:buChar char="•"/>
            </a:pPr>
            <a:r>
              <a:rPr lang="en-GB" sz="2400" u="sng" dirty="0">
                <a:solidFill>
                  <a:srgbClr val="163B5B"/>
                </a:solidFill>
              </a:rPr>
              <a:t>CEPS</a:t>
            </a:r>
            <a:r>
              <a:rPr lang="en-GB" sz="2400" dirty="0">
                <a:solidFill>
                  <a:srgbClr val="163B5B"/>
                </a:solidFill>
              </a:rPr>
              <a:t> Clinical Examination and Procedural Skills as currently</a:t>
            </a:r>
          </a:p>
          <a:p>
            <a:pPr>
              <a:lnSpc>
                <a:spcPct val="120000"/>
              </a:lnSpc>
              <a:buFont typeface="Arial" pitchFamily="34" charset="0"/>
              <a:buChar char="•"/>
            </a:pPr>
            <a:r>
              <a:rPr lang="en-GB" sz="2400" u="sng" dirty="0">
                <a:solidFill>
                  <a:srgbClr val="163B5B"/>
                </a:solidFill>
              </a:rPr>
              <a:t>QI project (QIP)</a:t>
            </a:r>
            <a:r>
              <a:rPr lang="en-GB" sz="2400" dirty="0">
                <a:solidFill>
                  <a:srgbClr val="163B5B"/>
                </a:solidFill>
              </a:rPr>
              <a:t>  -  </a:t>
            </a:r>
            <a:r>
              <a:rPr lang="en-GB" sz="2400" dirty="0" smtClean="0">
                <a:solidFill>
                  <a:srgbClr val="163B5B"/>
                </a:solidFill>
              </a:rPr>
              <a:t>Primary care placement ST1or ST2- </a:t>
            </a:r>
            <a:r>
              <a:rPr lang="en-GB" sz="2400" dirty="0">
                <a:solidFill>
                  <a:srgbClr val="163B5B"/>
                </a:solidFill>
              </a:rPr>
              <a:t>assessed by ES</a:t>
            </a:r>
          </a:p>
          <a:p>
            <a:pPr>
              <a:lnSpc>
                <a:spcPct val="120000"/>
              </a:lnSpc>
              <a:buFont typeface="Arial"/>
              <a:buChar char="•"/>
            </a:pPr>
            <a:r>
              <a:rPr lang="en-GB" sz="2400" u="sng" dirty="0">
                <a:solidFill>
                  <a:srgbClr val="163B5B"/>
                </a:solidFill>
              </a:rPr>
              <a:t>Involvement in audit /QIA </a:t>
            </a:r>
            <a:r>
              <a:rPr lang="en-GB" sz="2400" dirty="0">
                <a:solidFill>
                  <a:srgbClr val="163B5B"/>
                </a:solidFill>
              </a:rPr>
              <a:t>in year when not doing QIP</a:t>
            </a:r>
          </a:p>
        </p:txBody>
      </p:sp>
    </p:spTree>
    <p:extLst>
      <p:ext uri="{BB962C8B-B14F-4D97-AF65-F5344CB8AC3E}">
        <p14:creationId xmlns:p14="http://schemas.microsoft.com/office/powerpoint/2010/main" val="851023870"/>
      </p:ext>
    </p:extLst>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477D9F-55B1-C545-9CCE-5EE89E3F67DE}"/>
              </a:ext>
            </a:extLst>
          </p:cNvPr>
          <p:cNvSpPr txBox="1"/>
          <p:nvPr/>
        </p:nvSpPr>
        <p:spPr>
          <a:xfrm>
            <a:off x="1124445" y="422336"/>
            <a:ext cx="989436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600" dirty="0">
                <a:solidFill>
                  <a:srgbClr val="002D59"/>
                </a:solidFill>
              </a:rPr>
              <a:t>ST1 and ST2  in each year WPBA requirements</a:t>
            </a:r>
          </a:p>
        </p:txBody>
      </p:sp>
      <p:sp>
        <p:nvSpPr>
          <p:cNvPr id="4" name="TextBox 3">
            <a:extLst>
              <a:ext uri="{FF2B5EF4-FFF2-40B4-BE49-F238E27FC236}">
                <a16:creationId xmlns:a16="http://schemas.microsoft.com/office/drawing/2014/main" xmlns="" id="{BAC7D584-2263-724F-AD34-42A844915C49}"/>
              </a:ext>
            </a:extLst>
          </p:cNvPr>
          <p:cNvSpPr txBox="1"/>
          <p:nvPr/>
        </p:nvSpPr>
        <p:spPr>
          <a:xfrm>
            <a:off x="887655" y="1018096"/>
            <a:ext cx="10800521" cy="50147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120000"/>
              </a:lnSpc>
              <a:buFont typeface="Arial" pitchFamily="34" charset="0"/>
              <a:buChar char="•"/>
            </a:pPr>
            <a:r>
              <a:rPr lang="en-GB" sz="2400" u="sng" dirty="0">
                <a:solidFill>
                  <a:srgbClr val="163B5B"/>
                </a:solidFill>
              </a:rPr>
              <a:t>Case reviews -</a:t>
            </a:r>
            <a:r>
              <a:rPr lang="en-GB" sz="2400" dirty="0">
                <a:solidFill>
                  <a:srgbClr val="163B5B"/>
                </a:solidFill>
              </a:rPr>
              <a:t> clinical encounters in learning log to be replaced with case reviews -3 /month (FTE)</a:t>
            </a:r>
          </a:p>
          <a:p>
            <a:pPr marL="19050">
              <a:lnSpc>
                <a:spcPct val="120000"/>
              </a:lnSpc>
            </a:pPr>
            <a:r>
              <a:rPr lang="en-GB" sz="2400" dirty="0">
                <a:solidFill>
                  <a:srgbClr val="163B5B"/>
                </a:solidFill>
              </a:rPr>
              <a:t>      Linked to clinical experience groups and capabilities</a:t>
            </a:r>
          </a:p>
          <a:p>
            <a:pPr marL="19050">
              <a:lnSpc>
                <a:spcPct val="120000"/>
              </a:lnSpc>
            </a:pPr>
            <a:r>
              <a:rPr lang="en-GB" sz="2400" dirty="0">
                <a:solidFill>
                  <a:srgbClr val="163B5B"/>
                </a:solidFill>
              </a:rPr>
              <a:t>      Shorter log templates to complete</a:t>
            </a:r>
          </a:p>
          <a:p>
            <a:pPr>
              <a:lnSpc>
                <a:spcPct val="120000"/>
              </a:lnSpc>
              <a:buFont typeface="Arial"/>
              <a:buChar char="•"/>
            </a:pPr>
            <a:r>
              <a:rPr lang="en-GB" sz="2400" u="sng" dirty="0">
                <a:solidFill>
                  <a:srgbClr val="163B5B"/>
                </a:solidFill>
              </a:rPr>
              <a:t>Placement planning meeting </a:t>
            </a:r>
            <a:r>
              <a:rPr lang="en-GB" sz="2400" dirty="0">
                <a:solidFill>
                  <a:srgbClr val="163B5B"/>
                </a:solidFill>
              </a:rPr>
              <a:t>in log for each post as currently    </a:t>
            </a:r>
          </a:p>
          <a:p>
            <a:pPr>
              <a:lnSpc>
                <a:spcPct val="120000"/>
              </a:lnSpc>
              <a:buFont typeface="Arial" pitchFamily="34" charset="0"/>
              <a:buChar char="•"/>
            </a:pPr>
            <a:r>
              <a:rPr lang="en-GB" sz="2400" u="sng" dirty="0">
                <a:solidFill>
                  <a:srgbClr val="163B5B"/>
                </a:solidFill>
              </a:rPr>
              <a:t>Annual ESR</a:t>
            </a:r>
          </a:p>
          <a:p>
            <a:pPr>
              <a:lnSpc>
                <a:spcPct val="120000"/>
              </a:lnSpc>
              <a:buFont typeface="Arial" pitchFamily="34" charset="0"/>
              <a:buChar char="•"/>
            </a:pPr>
            <a:r>
              <a:rPr lang="en-GB" sz="2400" u="sng" dirty="0">
                <a:solidFill>
                  <a:srgbClr val="163B5B"/>
                </a:solidFill>
              </a:rPr>
              <a:t>Interim Mid year review- </a:t>
            </a:r>
            <a:r>
              <a:rPr lang="en-GB" sz="2400" dirty="0">
                <a:solidFill>
                  <a:srgbClr val="163B5B"/>
                </a:solidFill>
              </a:rPr>
              <a:t>light touch</a:t>
            </a:r>
          </a:p>
          <a:p>
            <a:pPr>
              <a:lnSpc>
                <a:spcPct val="120000"/>
              </a:lnSpc>
              <a:buFont typeface="Arial" pitchFamily="34" charset="0"/>
              <a:buChar char="•"/>
            </a:pPr>
            <a:r>
              <a:rPr lang="en-GB" sz="2400" u="sng" dirty="0">
                <a:solidFill>
                  <a:srgbClr val="163B5B"/>
                </a:solidFill>
              </a:rPr>
              <a:t>Personal Development Plan </a:t>
            </a:r>
            <a:r>
              <a:rPr lang="en-GB" sz="2400" dirty="0">
                <a:solidFill>
                  <a:srgbClr val="163B5B"/>
                </a:solidFill>
              </a:rPr>
              <a:t>as currently</a:t>
            </a:r>
          </a:p>
          <a:p>
            <a:pPr>
              <a:lnSpc>
                <a:spcPct val="120000"/>
              </a:lnSpc>
              <a:buFont typeface="Arial" pitchFamily="34" charset="0"/>
              <a:buChar char="•"/>
            </a:pPr>
            <a:r>
              <a:rPr lang="en-GB" sz="2400" u="sng" dirty="0">
                <a:solidFill>
                  <a:srgbClr val="163B5B"/>
                </a:solidFill>
              </a:rPr>
              <a:t>Learning event analysis </a:t>
            </a:r>
          </a:p>
          <a:p>
            <a:pPr>
              <a:buFont typeface="Arial" pitchFamily="34" charset="0"/>
              <a:buChar char="•"/>
            </a:pPr>
            <a:r>
              <a:rPr lang="en-GB" sz="2400" u="sng" dirty="0">
                <a:solidFill>
                  <a:srgbClr val="163B5B"/>
                </a:solidFill>
              </a:rPr>
              <a:t>Significant event analysis if relevant</a:t>
            </a:r>
            <a:endParaRPr lang="en-GB" sz="2400" dirty="0">
              <a:solidFill>
                <a:srgbClr val="163B5B"/>
              </a:solidFill>
            </a:endParaRPr>
          </a:p>
          <a:p>
            <a:pPr>
              <a:lnSpc>
                <a:spcPct val="120000"/>
              </a:lnSpc>
              <a:buFont typeface="Arial"/>
              <a:buChar char="•"/>
            </a:pPr>
            <a:endParaRPr lang="en-GB" sz="2800" dirty="0"/>
          </a:p>
        </p:txBody>
      </p:sp>
    </p:spTree>
    <p:extLst>
      <p:ext uri="{BB962C8B-B14F-4D97-AF65-F5344CB8AC3E}">
        <p14:creationId xmlns:p14="http://schemas.microsoft.com/office/powerpoint/2010/main" val="1269264270"/>
      </p:ext>
    </p:extLst>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477D9F-55B1-C545-9CCE-5EE89E3F67DE}"/>
              </a:ext>
            </a:extLst>
          </p:cNvPr>
          <p:cNvSpPr txBox="1"/>
          <p:nvPr/>
        </p:nvSpPr>
        <p:spPr>
          <a:xfrm>
            <a:off x="1124445" y="422336"/>
            <a:ext cx="553132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3600" dirty="0">
                <a:solidFill>
                  <a:srgbClr val="002D59"/>
                </a:solidFill>
              </a:rPr>
              <a:t>ST3 - WPBA requirements</a:t>
            </a:r>
          </a:p>
        </p:txBody>
      </p:sp>
      <p:sp>
        <p:nvSpPr>
          <p:cNvPr id="4" name="TextBox 3">
            <a:extLst>
              <a:ext uri="{FF2B5EF4-FFF2-40B4-BE49-F238E27FC236}">
                <a16:creationId xmlns:a16="http://schemas.microsoft.com/office/drawing/2014/main" xmlns="" id="{BAC7D584-2263-724F-AD34-42A844915C49}"/>
              </a:ext>
            </a:extLst>
          </p:cNvPr>
          <p:cNvSpPr txBox="1"/>
          <p:nvPr/>
        </p:nvSpPr>
        <p:spPr>
          <a:xfrm>
            <a:off x="887655" y="1103296"/>
            <a:ext cx="10800521" cy="4154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110000"/>
              </a:lnSpc>
            </a:pPr>
            <a:r>
              <a:rPr lang="en-GB" sz="2400" u="sng" dirty="0">
                <a:solidFill>
                  <a:srgbClr val="163B5B"/>
                </a:solidFill>
              </a:rPr>
              <a:t>7 COTs /</a:t>
            </a:r>
            <a:r>
              <a:rPr lang="en-GB" sz="2400" u="sng" dirty="0" err="1">
                <a:solidFill>
                  <a:srgbClr val="163B5B"/>
                </a:solidFill>
              </a:rPr>
              <a:t>AudioCOTs</a:t>
            </a:r>
            <a:r>
              <a:rPr lang="en-GB" sz="2400" u="sng" dirty="0">
                <a:solidFill>
                  <a:srgbClr val="163B5B"/>
                </a:solidFill>
              </a:rPr>
              <a:t> </a:t>
            </a:r>
          </a:p>
          <a:p>
            <a:pPr>
              <a:lnSpc>
                <a:spcPct val="110000"/>
              </a:lnSpc>
            </a:pPr>
            <a:r>
              <a:rPr lang="en-GB" sz="2400" u="sng" dirty="0">
                <a:solidFill>
                  <a:srgbClr val="163B5B"/>
                </a:solidFill>
              </a:rPr>
              <a:t>5 Case Assessment Tools (including)</a:t>
            </a:r>
            <a:r>
              <a:rPr lang="en-GB" sz="2400" dirty="0">
                <a:solidFill>
                  <a:srgbClr val="163B5B"/>
                </a:solidFill>
              </a:rPr>
              <a:t> </a:t>
            </a:r>
            <a:r>
              <a:rPr lang="en-GB" sz="2400" dirty="0" err="1">
                <a:solidFill>
                  <a:srgbClr val="163B5B"/>
                </a:solidFill>
              </a:rPr>
              <a:t>Cbds</a:t>
            </a:r>
            <a:r>
              <a:rPr lang="en-GB" sz="2400" dirty="0">
                <a:solidFill>
                  <a:srgbClr val="163B5B"/>
                </a:solidFill>
              </a:rPr>
              <a:t> </a:t>
            </a:r>
          </a:p>
          <a:p>
            <a:pPr>
              <a:lnSpc>
                <a:spcPct val="110000"/>
              </a:lnSpc>
            </a:pPr>
            <a:r>
              <a:rPr lang="en-GB" sz="2400" u="sng" dirty="0">
                <a:solidFill>
                  <a:srgbClr val="163B5B"/>
                </a:solidFill>
              </a:rPr>
              <a:t>Prescribing assessment </a:t>
            </a:r>
          </a:p>
          <a:p>
            <a:pPr>
              <a:lnSpc>
                <a:spcPct val="110000"/>
              </a:lnSpc>
            </a:pPr>
            <a:r>
              <a:rPr lang="en-GB" sz="2400" u="sng" dirty="0">
                <a:solidFill>
                  <a:srgbClr val="163B5B"/>
                </a:solidFill>
              </a:rPr>
              <a:t>Leadership activity      </a:t>
            </a:r>
          </a:p>
          <a:p>
            <a:pPr>
              <a:lnSpc>
                <a:spcPct val="110000"/>
              </a:lnSpc>
            </a:pPr>
            <a:r>
              <a:rPr lang="en-GB" sz="2400" u="sng" dirty="0">
                <a:solidFill>
                  <a:srgbClr val="163B5B"/>
                </a:solidFill>
              </a:rPr>
              <a:t>MSF</a:t>
            </a:r>
            <a:r>
              <a:rPr lang="en-GB" sz="2400" dirty="0">
                <a:solidFill>
                  <a:srgbClr val="163B5B"/>
                </a:solidFill>
              </a:rPr>
              <a:t> in 1</a:t>
            </a:r>
            <a:r>
              <a:rPr lang="en-GB" sz="2400" baseline="30000" dirty="0">
                <a:solidFill>
                  <a:srgbClr val="163B5B"/>
                </a:solidFill>
              </a:rPr>
              <a:t>st</a:t>
            </a:r>
            <a:r>
              <a:rPr lang="en-GB" sz="2400" dirty="0">
                <a:solidFill>
                  <a:srgbClr val="163B5B"/>
                </a:solidFill>
              </a:rPr>
              <a:t> 6 months  / </a:t>
            </a:r>
            <a:r>
              <a:rPr lang="en-GB" sz="2400" u="sng" dirty="0">
                <a:solidFill>
                  <a:srgbClr val="163B5B"/>
                </a:solidFill>
              </a:rPr>
              <a:t>leadership MSF </a:t>
            </a:r>
            <a:r>
              <a:rPr lang="en-GB" sz="2400" dirty="0">
                <a:solidFill>
                  <a:srgbClr val="163B5B"/>
                </a:solidFill>
              </a:rPr>
              <a:t>in 2</a:t>
            </a:r>
            <a:r>
              <a:rPr lang="en-GB" sz="2400" baseline="30000" dirty="0">
                <a:solidFill>
                  <a:srgbClr val="163B5B"/>
                </a:solidFill>
              </a:rPr>
              <a:t>nd</a:t>
            </a:r>
            <a:r>
              <a:rPr lang="en-GB" sz="2400" dirty="0">
                <a:solidFill>
                  <a:srgbClr val="163B5B"/>
                </a:solidFill>
              </a:rPr>
              <a:t> half of ST3 (after leadership activity)</a:t>
            </a:r>
          </a:p>
          <a:p>
            <a:pPr>
              <a:lnSpc>
                <a:spcPct val="110000"/>
              </a:lnSpc>
            </a:pPr>
            <a:r>
              <a:rPr lang="en-GB" sz="2400" u="sng" dirty="0">
                <a:solidFill>
                  <a:srgbClr val="163B5B"/>
                </a:solidFill>
              </a:rPr>
              <a:t>PSQ </a:t>
            </a:r>
          </a:p>
          <a:p>
            <a:pPr>
              <a:lnSpc>
                <a:spcPct val="110000"/>
              </a:lnSpc>
            </a:pPr>
            <a:r>
              <a:rPr lang="en-GB" sz="2400" u="sng" dirty="0">
                <a:solidFill>
                  <a:srgbClr val="163B5B"/>
                </a:solidFill>
              </a:rPr>
              <a:t>3 case reviews/month </a:t>
            </a:r>
            <a:r>
              <a:rPr lang="en-GB" sz="2400" dirty="0">
                <a:solidFill>
                  <a:srgbClr val="163B5B"/>
                </a:solidFill>
              </a:rPr>
              <a:t>in learning log</a:t>
            </a:r>
          </a:p>
          <a:p>
            <a:pPr>
              <a:lnSpc>
                <a:spcPct val="110000"/>
              </a:lnSpc>
            </a:pPr>
            <a:r>
              <a:rPr lang="en-GB" sz="2400" dirty="0">
                <a:solidFill>
                  <a:srgbClr val="163B5B"/>
                </a:solidFill>
              </a:rPr>
              <a:t>Involvement in </a:t>
            </a:r>
            <a:r>
              <a:rPr lang="en-GB" sz="2400" u="sng" dirty="0">
                <a:solidFill>
                  <a:srgbClr val="163B5B"/>
                </a:solidFill>
              </a:rPr>
              <a:t>practice QI/ audit</a:t>
            </a:r>
          </a:p>
          <a:p>
            <a:pPr>
              <a:lnSpc>
                <a:spcPct val="110000"/>
              </a:lnSpc>
            </a:pPr>
            <a:r>
              <a:rPr lang="en-GB" sz="2400" u="sng" dirty="0">
                <a:solidFill>
                  <a:srgbClr val="163B5B"/>
                </a:solidFill>
              </a:rPr>
              <a:t>ESR annually </a:t>
            </a:r>
            <a:r>
              <a:rPr lang="en-GB" sz="2400" dirty="0">
                <a:solidFill>
                  <a:srgbClr val="163B5B"/>
                </a:solidFill>
              </a:rPr>
              <a:t>and </a:t>
            </a:r>
            <a:r>
              <a:rPr lang="en-GB" sz="2400" u="sng" dirty="0">
                <a:solidFill>
                  <a:srgbClr val="163B5B"/>
                </a:solidFill>
              </a:rPr>
              <a:t>interim review</a:t>
            </a:r>
          </a:p>
          <a:p>
            <a:pPr>
              <a:lnSpc>
                <a:spcPct val="110000"/>
              </a:lnSpc>
            </a:pPr>
            <a:r>
              <a:rPr lang="en-GB" sz="2400" dirty="0">
                <a:solidFill>
                  <a:srgbClr val="163B5B"/>
                </a:solidFill>
              </a:rPr>
              <a:t>Child /adult safeguarding / BLS / PDP/ LEA/SEA/CEPS</a:t>
            </a:r>
            <a:r>
              <a:rPr lang="en-GB" sz="2400" dirty="0"/>
              <a:t> </a:t>
            </a:r>
          </a:p>
        </p:txBody>
      </p:sp>
    </p:spTree>
    <p:extLst>
      <p:ext uri="{BB962C8B-B14F-4D97-AF65-F5344CB8AC3E}">
        <p14:creationId xmlns:p14="http://schemas.microsoft.com/office/powerpoint/2010/main" val="618021000"/>
      </p:ext>
    </p:extLst>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161BEE1-70D4-44C6-9D76-36CB9935D9B8}"/>
              </a:ext>
            </a:extLst>
          </p:cNvPr>
          <p:cNvGraphicFramePr>
            <a:graphicFrameLocks noGrp="1"/>
          </p:cNvGraphicFramePr>
          <p:nvPr>
            <p:extLst>
              <p:ext uri="{D42A27DB-BD31-4B8C-83A1-F6EECF244321}">
                <p14:modId xmlns:p14="http://schemas.microsoft.com/office/powerpoint/2010/main" val="3570237437"/>
              </p:ext>
            </p:extLst>
          </p:nvPr>
        </p:nvGraphicFramePr>
        <p:xfrm>
          <a:off x="207818" y="1186274"/>
          <a:ext cx="9414163" cy="4593006"/>
        </p:xfrm>
        <a:graphic>
          <a:graphicData uri="http://schemas.openxmlformats.org/drawingml/2006/table">
            <a:tbl>
              <a:tblPr firstRow="1" firstCol="1" bandRow="1">
                <a:tableStyleId>{5940675A-B579-460E-94D1-54222C63F5DA}</a:tableStyleId>
              </a:tblPr>
              <a:tblGrid>
                <a:gridCol w="2769561">
                  <a:extLst>
                    <a:ext uri="{9D8B030D-6E8A-4147-A177-3AD203B41FA5}">
                      <a16:colId xmlns:a16="http://schemas.microsoft.com/office/drawing/2014/main" xmlns="" val="1381860788"/>
                    </a:ext>
                  </a:extLst>
                </a:gridCol>
                <a:gridCol w="2090843">
                  <a:extLst>
                    <a:ext uri="{9D8B030D-6E8A-4147-A177-3AD203B41FA5}">
                      <a16:colId xmlns:a16="http://schemas.microsoft.com/office/drawing/2014/main" xmlns="" val="3161508159"/>
                    </a:ext>
                  </a:extLst>
                </a:gridCol>
                <a:gridCol w="2192405">
                  <a:extLst>
                    <a:ext uri="{9D8B030D-6E8A-4147-A177-3AD203B41FA5}">
                      <a16:colId xmlns:a16="http://schemas.microsoft.com/office/drawing/2014/main" xmlns="" val="3575252214"/>
                    </a:ext>
                  </a:extLst>
                </a:gridCol>
                <a:gridCol w="2361354">
                  <a:extLst>
                    <a:ext uri="{9D8B030D-6E8A-4147-A177-3AD203B41FA5}">
                      <a16:colId xmlns:a16="http://schemas.microsoft.com/office/drawing/2014/main" xmlns="" val="2821567649"/>
                    </a:ext>
                  </a:extLst>
                </a:gridCol>
              </a:tblGrid>
              <a:tr h="181241">
                <a:tc>
                  <a:txBody>
                    <a:bodyPr/>
                    <a:lstStyle/>
                    <a:p>
                      <a:pPr>
                        <a:spcAft>
                          <a:spcPts val="0"/>
                        </a:spcAft>
                      </a:pPr>
                      <a:r>
                        <a:rPr lang="en-GB" sz="1100">
                          <a:effectLst/>
                          <a:latin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ST1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ST2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ST3</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702309125"/>
                  </a:ext>
                </a:extLst>
              </a:tr>
              <a:tr h="166742">
                <a:tc>
                  <a:txBody>
                    <a:bodyPr/>
                    <a:lstStyle/>
                    <a:p>
                      <a:pPr algn="ctr">
                        <a:spcAft>
                          <a:spcPts val="0"/>
                        </a:spcAft>
                      </a:pPr>
                      <a:r>
                        <a:rPr lang="en-GB" sz="1100">
                          <a:effectLst/>
                          <a:latin typeface="Arial" panose="020B0604020202020204" pitchFamily="34" charset="0"/>
                          <a:cs typeface="Arial" panose="020B0604020202020204" pitchFamily="34" charset="0"/>
                        </a:rPr>
                        <a:t>Mini-CEX/COT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rowSpan="2">
                  <a:txBody>
                    <a:bodyPr/>
                    <a:lstStyle/>
                    <a:p>
                      <a:pPr algn="ctr">
                        <a:spcAft>
                          <a:spcPts val="0"/>
                        </a:spcAft>
                      </a:pPr>
                      <a:r>
                        <a:rPr lang="en-GB" sz="1100">
                          <a:effectLst/>
                          <a:latin typeface="Arial" panose="020B0604020202020204" pitchFamily="34" charset="0"/>
                          <a:cs typeface="Arial" panose="020B0604020202020204" pitchFamily="34" charset="0"/>
                        </a:rPr>
                        <a:t>4</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rowSpan="2">
                  <a:txBody>
                    <a:bodyPr/>
                    <a:lstStyle/>
                    <a:p>
                      <a:pPr algn="ctr">
                        <a:spcAft>
                          <a:spcPts val="0"/>
                        </a:spcAft>
                      </a:pPr>
                      <a:r>
                        <a:rPr lang="en-GB" sz="1100">
                          <a:effectLst/>
                          <a:latin typeface="Arial" panose="020B0604020202020204" pitchFamily="34" charset="0"/>
                          <a:cs typeface="Arial" panose="020B0604020202020204" pitchFamily="34" charset="0"/>
                        </a:rPr>
                        <a:t>4</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rowSpan="2">
                  <a:txBody>
                    <a:bodyPr/>
                    <a:lstStyle/>
                    <a:p>
                      <a:pPr algn="ctr">
                        <a:spcAft>
                          <a:spcPts val="0"/>
                        </a:spcAft>
                      </a:pPr>
                      <a:r>
                        <a:rPr lang="en-GB" sz="1100">
                          <a:effectLst/>
                          <a:latin typeface="Arial" panose="020B0604020202020204" pitchFamily="34" charset="0"/>
                          <a:cs typeface="Arial" panose="020B0604020202020204" pitchFamily="34" charset="0"/>
                        </a:rPr>
                        <a:t>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4093396189"/>
                  </a:ext>
                </a:extLst>
              </a:tr>
              <a:tr h="340733">
                <a:tc>
                  <a:txBody>
                    <a:bodyPr/>
                    <a:lstStyle/>
                    <a:p>
                      <a:pPr algn="ctr">
                        <a:spcAft>
                          <a:spcPts val="0"/>
                        </a:spcAft>
                      </a:pPr>
                      <a:r>
                        <a:rPr lang="en-GB" sz="1100">
                          <a:effectLst/>
                          <a:latin typeface="Arial" panose="020B0604020202020204" pitchFamily="34" charset="0"/>
                          <a:cs typeface="Arial" panose="020B0604020202020204" pitchFamily="34" charset="0"/>
                        </a:rPr>
                        <a:t>Any setting (face to face, telephone, or video)</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050268894"/>
                  </a:ext>
                </a:extLst>
              </a:tr>
              <a:tr h="173991">
                <a:tc>
                  <a:txBody>
                    <a:bodyPr/>
                    <a:lstStyle/>
                    <a:p>
                      <a:pPr algn="ctr">
                        <a:spcAft>
                          <a:spcPts val="0"/>
                        </a:spcAft>
                      </a:pPr>
                      <a:r>
                        <a:rPr lang="en-GB" sz="1100">
                          <a:effectLst/>
                          <a:latin typeface="Arial" panose="020B0604020202020204" pitchFamily="34" charset="0"/>
                          <a:cs typeface="Arial" panose="020B0604020202020204" pitchFamily="34" charset="0"/>
                        </a:rPr>
                        <a:t>CBD / CAT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4 CbD</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dirty="0">
                          <a:effectLst/>
                          <a:latin typeface="Arial" panose="020B0604020202020204" pitchFamily="34" charset="0"/>
                          <a:cs typeface="Arial" panose="020B0604020202020204" pitchFamily="34" charset="0"/>
                        </a:rPr>
                        <a:t>4 CbD</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5 CAT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526341505"/>
                  </a:ext>
                </a:extLst>
              </a:tr>
              <a:tr h="340733">
                <a:tc>
                  <a:txBody>
                    <a:bodyPr/>
                    <a:lstStyle/>
                    <a:p>
                      <a:pPr algn="ctr">
                        <a:spcAft>
                          <a:spcPts val="0"/>
                        </a:spcAft>
                      </a:pPr>
                      <a:r>
                        <a:rPr lang="en-GB" sz="1100">
                          <a:effectLst/>
                          <a:latin typeface="Arial" panose="020B0604020202020204" pitchFamily="34" charset="0"/>
                          <a:cs typeface="Arial" panose="020B0604020202020204" pitchFamily="34" charset="0"/>
                        </a:rPr>
                        <a:t>MSF</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 (with 10 responses)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 (with 10 responses)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2 (1 MSF, 1 Leadership MSF)</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1008990310"/>
                  </a:ext>
                </a:extLst>
              </a:tr>
              <a:tr h="159492">
                <a:tc>
                  <a:txBody>
                    <a:bodyPr/>
                    <a:lstStyle/>
                    <a:p>
                      <a:pPr algn="ctr">
                        <a:spcAft>
                          <a:spcPts val="0"/>
                        </a:spcAft>
                      </a:pPr>
                      <a:r>
                        <a:rPr lang="en-GB" sz="1100">
                          <a:effectLst/>
                          <a:latin typeface="Arial" panose="020B0604020202020204" pitchFamily="34" charset="0"/>
                          <a:cs typeface="Arial" panose="020B0604020202020204" pitchFamily="34" charset="0"/>
                        </a:rPr>
                        <a:t>CSR</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 per post*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 per post*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 per post*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3361250125"/>
                  </a:ext>
                </a:extLst>
              </a:tr>
              <a:tr h="159492">
                <a:tc>
                  <a:txBody>
                    <a:bodyPr/>
                    <a:lstStyle/>
                    <a:p>
                      <a:pPr algn="ctr">
                        <a:spcAft>
                          <a:spcPts val="0"/>
                        </a:spcAft>
                      </a:pPr>
                      <a:r>
                        <a:rPr lang="en-GB" sz="1100">
                          <a:effectLst/>
                          <a:latin typeface="Arial" panose="020B0604020202020204" pitchFamily="34" charset="0"/>
                          <a:cs typeface="Arial" panose="020B0604020202020204" pitchFamily="34" charset="0"/>
                        </a:rPr>
                        <a:t>PSQ</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371793493"/>
                  </a:ext>
                </a:extLst>
              </a:tr>
              <a:tr h="262799">
                <a:tc rowSpan="2">
                  <a:txBody>
                    <a:bodyPr/>
                    <a:lstStyle/>
                    <a:p>
                      <a:pPr algn="ctr">
                        <a:spcAft>
                          <a:spcPts val="0"/>
                        </a:spcAft>
                      </a:pPr>
                      <a:r>
                        <a:rPr lang="en-GB" sz="1100">
                          <a:effectLst/>
                          <a:latin typeface="Arial" panose="020B0604020202020204" pitchFamily="34" charset="0"/>
                          <a:cs typeface="Arial" panose="020B0604020202020204" pitchFamily="34" charset="0"/>
                        </a:rPr>
                        <a:t>CEPS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rowSpan="2">
                  <a:txBody>
                    <a:bodyPr/>
                    <a:lstStyle/>
                    <a:p>
                      <a:pPr algn="ctr">
                        <a:spcAft>
                          <a:spcPts val="0"/>
                        </a:spcAft>
                      </a:pPr>
                      <a:r>
                        <a:rPr lang="en-GB" sz="1100">
                          <a:effectLst/>
                          <a:latin typeface="Arial" panose="020B0604020202020204" pitchFamily="34" charset="0"/>
                          <a:cs typeface="Arial" panose="020B0604020202020204" pitchFamily="34" charset="0"/>
                        </a:rPr>
                        <a:t>Ongoing</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rowSpan="2">
                  <a:txBody>
                    <a:bodyPr/>
                    <a:lstStyle/>
                    <a:p>
                      <a:pPr algn="ctr">
                        <a:spcAft>
                          <a:spcPts val="0"/>
                        </a:spcAft>
                      </a:pPr>
                      <a:r>
                        <a:rPr lang="en-GB" sz="1100">
                          <a:effectLst/>
                          <a:latin typeface="Arial" panose="020B0604020202020204" pitchFamily="34" charset="0"/>
                          <a:cs typeface="Arial" panose="020B0604020202020204" pitchFamily="34" charset="0"/>
                        </a:rPr>
                        <a:t>Ongoing</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Across 3 years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2980256319"/>
                  </a:ext>
                </a:extLst>
              </a:tr>
              <a:tr h="31898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0"/>
                        </a:spcAft>
                      </a:pPr>
                      <a:r>
                        <a:rPr lang="en-GB" sz="1100">
                          <a:effectLst/>
                          <a:latin typeface="Arial" panose="020B0604020202020204" pitchFamily="34" charset="0"/>
                          <a:cs typeface="Arial" panose="020B0604020202020204" pitchFamily="34" charset="0"/>
                        </a:rPr>
                        <a:t>5 intimate plus a range of others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817109580"/>
                  </a:ext>
                </a:extLst>
              </a:tr>
              <a:tr h="159492">
                <a:tc>
                  <a:txBody>
                    <a:bodyPr/>
                    <a:lstStyle/>
                    <a:p>
                      <a:pPr algn="ctr">
                        <a:spcAft>
                          <a:spcPts val="0"/>
                        </a:spcAft>
                      </a:pPr>
                      <a:r>
                        <a:rPr lang="en-GB" sz="1100">
                          <a:effectLst/>
                          <a:latin typeface="Arial" panose="020B0604020202020204" pitchFamily="34" charset="0"/>
                          <a:cs typeface="Arial" panose="020B0604020202020204" pitchFamily="34" charset="0"/>
                        </a:rPr>
                        <a:t>Learning Logs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36 Case Reviews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36 Case reviews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36 Case Reviews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3507169731"/>
                  </a:ext>
                </a:extLst>
              </a:tr>
              <a:tr h="235949">
                <a:tc>
                  <a:txBody>
                    <a:bodyPr/>
                    <a:lstStyle/>
                    <a:p>
                      <a:pPr algn="ctr">
                        <a:spcAft>
                          <a:spcPts val="0"/>
                        </a:spcAft>
                      </a:pPr>
                      <a:r>
                        <a:rPr lang="en-GB" sz="1100">
                          <a:effectLst/>
                          <a:latin typeface="Arial" panose="020B0604020202020204" pitchFamily="34" charset="0"/>
                          <a:cs typeface="Arial" panose="020B0604020202020204" pitchFamily="34" charset="0"/>
                        </a:rPr>
                        <a:t>Placement Planning Meeting</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 per post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dirty="0">
                          <a:effectLst/>
                          <a:latin typeface="Arial" panose="020B0604020202020204" pitchFamily="34" charset="0"/>
                          <a:cs typeface="Arial" panose="020B0604020202020204" pitchFamily="34" charset="0"/>
                        </a:rPr>
                        <a:t>1 per post</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 per post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3053543223"/>
                  </a:ext>
                </a:extLst>
              </a:tr>
              <a:tr h="227725">
                <a:tc>
                  <a:txBody>
                    <a:bodyPr/>
                    <a:lstStyle/>
                    <a:p>
                      <a:pPr algn="ctr">
                        <a:spcAft>
                          <a:spcPts val="0"/>
                        </a:spcAft>
                      </a:pPr>
                      <a:r>
                        <a:rPr lang="en-GB" sz="1100">
                          <a:effectLst/>
                          <a:latin typeface="Arial" panose="020B0604020202020204" pitchFamily="34" charset="0"/>
                          <a:cs typeface="Arial" panose="020B0604020202020204" pitchFamily="34" charset="0"/>
                        </a:rPr>
                        <a:t>QIP</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dirty="0">
                          <a:effectLst/>
                          <a:latin typeface="Arial" panose="020B0604020202020204" pitchFamily="34" charset="0"/>
                          <a:cs typeface="Arial" panose="020B0604020202020204" pitchFamily="34" charset="0"/>
                        </a:rPr>
                        <a:t>1 (in </a:t>
                      </a:r>
                      <a:r>
                        <a:rPr lang="en-GB" sz="1100" dirty="0" smtClean="0">
                          <a:effectLst/>
                          <a:latin typeface="Arial" panose="020B0604020202020204" pitchFamily="34" charset="0"/>
                          <a:cs typeface="Arial" panose="020B0604020202020204" pitchFamily="34" charset="0"/>
                        </a:rPr>
                        <a:t>GP post)</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dirty="0">
                          <a:effectLst/>
                          <a:latin typeface="Arial" panose="020B0604020202020204" pitchFamily="34" charset="0"/>
                          <a:cs typeface="Arial" panose="020B0604020202020204" pitchFamily="34" charset="0"/>
                        </a:rPr>
                        <a:t>1 (in </a:t>
                      </a:r>
                      <a:r>
                        <a:rPr lang="en-GB" sz="1100" dirty="0" smtClean="0">
                          <a:effectLst/>
                          <a:latin typeface="Arial" panose="020B0604020202020204" pitchFamily="34" charset="0"/>
                          <a:cs typeface="Arial" panose="020B0604020202020204" pitchFamily="34" charset="0"/>
                        </a:rPr>
                        <a:t>GP post) </a:t>
                      </a:r>
                      <a:r>
                        <a:rPr lang="en-GB" sz="1100" dirty="0">
                          <a:effectLst/>
                          <a:latin typeface="Arial" panose="020B0604020202020204" pitchFamily="34" charset="0"/>
                          <a:cs typeface="Arial" panose="020B0604020202020204" pitchFamily="34" charset="0"/>
                        </a:rPr>
                        <a:t>– if not done in ST1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4008444802"/>
                  </a:ext>
                </a:extLst>
              </a:tr>
              <a:tr h="230860">
                <a:tc>
                  <a:txBody>
                    <a:bodyPr/>
                    <a:lstStyle/>
                    <a:p>
                      <a:pPr algn="ctr">
                        <a:spcAft>
                          <a:spcPts val="0"/>
                        </a:spcAft>
                      </a:pPr>
                      <a:r>
                        <a:rPr lang="en-GB" sz="1100">
                          <a:effectLst/>
                          <a:latin typeface="Arial" panose="020B0604020202020204" pitchFamily="34" charset="0"/>
                          <a:cs typeface="Arial" panose="020B0604020202020204" pitchFamily="34" charset="0"/>
                        </a:rPr>
                        <a:t>Quality Improvement Activity</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gridSpan="3">
                  <a:txBody>
                    <a:bodyPr/>
                    <a:lstStyle/>
                    <a:p>
                      <a:pPr algn="ctr">
                        <a:spcAft>
                          <a:spcPts val="0"/>
                        </a:spcAft>
                      </a:pPr>
                      <a:r>
                        <a:rPr lang="en-GB" sz="1100">
                          <a:effectLst/>
                          <a:latin typeface="Arial" panose="020B0604020202020204" pitchFamily="34" charset="0"/>
                          <a:cs typeface="Arial" panose="020B0604020202020204" pitchFamily="34" charset="0"/>
                        </a:rPr>
                        <a:t>All trainees must demonstrate involvement in Quality Improvement at least once a year</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80125512"/>
                  </a:ext>
                </a:extLst>
              </a:tr>
              <a:tr h="638272">
                <a:tc>
                  <a:txBody>
                    <a:bodyPr/>
                    <a:lstStyle/>
                    <a:p>
                      <a:pPr algn="ctr">
                        <a:spcAft>
                          <a:spcPts val="0"/>
                        </a:spcAft>
                      </a:pPr>
                      <a:r>
                        <a:rPr lang="en-GB" sz="1100">
                          <a:effectLst/>
                          <a:latin typeface="Arial" panose="020B0604020202020204" pitchFamily="34" charset="0"/>
                          <a:cs typeface="Arial" panose="020B0604020202020204" pitchFamily="34" charset="0"/>
                        </a:rPr>
                        <a:t>Significant Event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Only completed if reaches GMC threshold of potential or actual serious harm to patients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Only completed if reaches GMC threshold of potential or actual serious harm to patients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dirty="0">
                          <a:effectLst/>
                          <a:latin typeface="Arial" panose="020B0604020202020204" pitchFamily="34" charset="0"/>
                          <a:cs typeface="Arial" panose="020B0604020202020204" pitchFamily="34" charset="0"/>
                        </a:rPr>
                        <a:t>Only completed if reaches GMC threshold of potential or actual serious harm to patients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1604742470"/>
                  </a:ext>
                </a:extLst>
              </a:tr>
              <a:tr h="138520">
                <a:tc>
                  <a:txBody>
                    <a:bodyPr/>
                    <a:lstStyle/>
                    <a:p>
                      <a:pPr algn="ctr">
                        <a:spcAft>
                          <a:spcPts val="0"/>
                        </a:spcAft>
                      </a:pPr>
                      <a:r>
                        <a:rPr lang="en-GB" sz="1100">
                          <a:effectLst/>
                          <a:latin typeface="Arial" panose="020B0604020202020204" pitchFamily="34" charset="0"/>
                          <a:cs typeface="Arial" panose="020B0604020202020204" pitchFamily="34" charset="0"/>
                        </a:rPr>
                        <a:t>Learning Event Analysis (LEA)</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3557114137"/>
                  </a:ext>
                </a:extLst>
              </a:tr>
              <a:tr h="173991">
                <a:tc>
                  <a:txBody>
                    <a:bodyPr/>
                    <a:lstStyle/>
                    <a:p>
                      <a:pPr algn="ctr">
                        <a:spcAft>
                          <a:spcPts val="0"/>
                        </a:spcAft>
                      </a:pPr>
                      <a:r>
                        <a:rPr lang="en-GB" sz="1100">
                          <a:effectLst/>
                          <a:latin typeface="Arial" panose="020B0604020202020204" pitchFamily="34" charset="0"/>
                          <a:cs typeface="Arial" panose="020B0604020202020204" pitchFamily="34" charset="0"/>
                        </a:rPr>
                        <a:t>Prescribing Review</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1909875659"/>
                  </a:ext>
                </a:extLst>
              </a:tr>
              <a:tr h="173991">
                <a:tc>
                  <a:txBody>
                    <a:bodyPr/>
                    <a:lstStyle/>
                    <a:p>
                      <a:pPr algn="ctr">
                        <a:spcAft>
                          <a:spcPts val="0"/>
                        </a:spcAft>
                      </a:pPr>
                      <a:r>
                        <a:rPr lang="en-GB" sz="1100">
                          <a:effectLst/>
                          <a:latin typeface="Arial" panose="020B0604020202020204" pitchFamily="34" charset="0"/>
                          <a:cs typeface="Arial" panose="020B0604020202020204" pitchFamily="34" charset="0"/>
                        </a:rPr>
                        <a:t>Leadership</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3130939913"/>
                  </a:ext>
                </a:extLst>
              </a:tr>
              <a:tr h="173991">
                <a:tc>
                  <a:txBody>
                    <a:bodyPr/>
                    <a:lstStyle/>
                    <a:p>
                      <a:pPr algn="ctr">
                        <a:spcAft>
                          <a:spcPts val="0"/>
                        </a:spcAft>
                      </a:pPr>
                      <a:r>
                        <a:rPr lang="en-GB" sz="1100">
                          <a:effectLst/>
                          <a:latin typeface="Arial" panose="020B0604020202020204" pitchFamily="34" charset="0"/>
                          <a:cs typeface="Arial" panose="020B0604020202020204" pitchFamily="34" charset="0"/>
                        </a:rPr>
                        <a:t>Interim ESR</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4264964613"/>
                  </a:ext>
                </a:extLst>
              </a:tr>
              <a:tr h="173991">
                <a:tc>
                  <a:txBody>
                    <a:bodyPr/>
                    <a:lstStyle/>
                    <a:p>
                      <a:pPr algn="ctr">
                        <a:spcAft>
                          <a:spcPts val="0"/>
                        </a:spcAft>
                      </a:pPr>
                      <a:r>
                        <a:rPr lang="en-GB" sz="1100">
                          <a:effectLst/>
                          <a:latin typeface="Arial" panose="020B0604020202020204" pitchFamily="34" charset="0"/>
                          <a:cs typeface="Arial" panose="020B0604020202020204" pitchFamily="34" charset="0"/>
                        </a:rPr>
                        <a:t>ESR</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a:effectLst/>
                          <a:latin typeface="Arial" panose="020B0604020202020204" pitchFamily="34" charset="0"/>
                          <a:cs typeface="Arial" panose="020B0604020202020204" pitchFamily="34" charset="0"/>
                        </a:rPr>
                        <a:t>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tc>
                  <a:txBody>
                    <a:bodyPr/>
                    <a:lstStyle/>
                    <a:p>
                      <a:pPr algn="ctr">
                        <a:spcAft>
                          <a:spcPts val="0"/>
                        </a:spcAft>
                      </a:pPr>
                      <a:r>
                        <a:rPr lang="en-GB" sz="1100" dirty="0">
                          <a:effectLst/>
                          <a:latin typeface="Arial" panose="020B0604020202020204" pitchFamily="34" charset="0"/>
                          <a:cs typeface="Arial" panose="020B0604020202020204" pitchFamily="34" charset="0"/>
                        </a:rPr>
                        <a:t>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247" marR="65247" marT="0" marB="0" anchor="ctr"/>
                </a:tc>
                <a:extLst>
                  <a:ext uri="{0D108BD9-81ED-4DB2-BD59-A6C34878D82A}">
                    <a16:rowId xmlns:a16="http://schemas.microsoft.com/office/drawing/2014/main" xmlns="" val="2418359141"/>
                  </a:ext>
                </a:extLst>
              </a:tr>
            </a:tbl>
          </a:graphicData>
        </a:graphic>
      </p:graphicFrame>
      <p:sp>
        <p:nvSpPr>
          <p:cNvPr id="4" name="TextBox 3">
            <a:extLst>
              <a:ext uri="{FF2B5EF4-FFF2-40B4-BE49-F238E27FC236}">
                <a16:creationId xmlns:a16="http://schemas.microsoft.com/office/drawing/2014/main" xmlns="" id="{27AB6DA3-1DF4-4B3C-B3C5-B72D9E4FF01F}"/>
              </a:ext>
            </a:extLst>
          </p:cNvPr>
          <p:cNvSpPr txBox="1"/>
          <p:nvPr/>
        </p:nvSpPr>
        <p:spPr>
          <a:xfrm>
            <a:off x="667245" y="456153"/>
            <a:ext cx="844077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GB" sz="3600" dirty="0">
                <a:solidFill>
                  <a:srgbClr val="002D59"/>
                </a:solidFill>
              </a:rPr>
              <a:t>WPBA numbers for each year of training </a:t>
            </a:r>
          </a:p>
        </p:txBody>
      </p:sp>
      <p:sp>
        <p:nvSpPr>
          <p:cNvPr id="5" name="TextBox 4">
            <a:extLst>
              <a:ext uri="{FF2B5EF4-FFF2-40B4-BE49-F238E27FC236}">
                <a16:creationId xmlns:a16="http://schemas.microsoft.com/office/drawing/2014/main" xmlns="" id="{2D48592A-982D-47EF-BD62-23AFDE1EA0A0}"/>
              </a:ext>
            </a:extLst>
          </p:cNvPr>
          <p:cNvSpPr txBox="1"/>
          <p:nvPr/>
        </p:nvSpPr>
        <p:spPr>
          <a:xfrm>
            <a:off x="9957956" y="1690062"/>
            <a:ext cx="2026226" cy="3477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1100" dirty="0"/>
              <a:t>*CSR to be done in a primary are post if any of the following apply: The Clinical Supervisor in practice is a different person to the Educational Supervisor, the evidence in the Portfolio does not give a full enough picture of the trainee and information in a CSR would provide this missing information, or either the trainee or supervisor feel it is appropriate</a:t>
            </a:r>
          </a:p>
          <a:p>
            <a:r>
              <a:rPr lang="en-GB" sz="1100" dirty="0"/>
              <a:t>** The Interim ESR can only be completed if the trainee is progressing satisfactorily - see interim ESR guidance. Otherwise a full ESR is required at the midpoint of each calendar year.</a:t>
            </a:r>
          </a:p>
        </p:txBody>
      </p:sp>
    </p:spTree>
    <p:extLst>
      <p:ext uri="{BB962C8B-B14F-4D97-AF65-F5344CB8AC3E}">
        <p14:creationId xmlns:p14="http://schemas.microsoft.com/office/powerpoint/2010/main" val="749941048"/>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09AE36-74B6-CA4A-A95A-513459D0D7ED}"/>
              </a:ext>
            </a:extLst>
          </p:cNvPr>
          <p:cNvSpPr txBox="1"/>
          <p:nvPr/>
        </p:nvSpPr>
        <p:spPr>
          <a:xfrm>
            <a:off x="365948" y="430475"/>
            <a:ext cx="1160271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4000" dirty="0">
                <a:solidFill>
                  <a:srgbClr val="002D59"/>
                </a:solidFill>
              </a:rPr>
              <a:t>Clinical Experience Groups</a:t>
            </a:r>
          </a:p>
        </p:txBody>
      </p:sp>
      <p:sp>
        <p:nvSpPr>
          <p:cNvPr id="4" name="TextBox 3"/>
          <p:cNvSpPr txBox="1"/>
          <p:nvPr/>
        </p:nvSpPr>
        <p:spPr>
          <a:xfrm>
            <a:off x="365948" y="1395842"/>
            <a:ext cx="11826052" cy="67403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solidFill>
                  <a:srgbClr val="163B5B"/>
                </a:solidFill>
                <a:latin typeface="Calibri" panose="020F0502020204030204" pitchFamily="34" charset="0"/>
              </a:rPr>
              <a:t>1.   Infants, children and young people [</a:t>
            </a:r>
            <a:r>
              <a:rPr lang="en-US" sz="2400" i="1" dirty="0">
                <a:solidFill>
                  <a:srgbClr val="163B5B"/>
                </a:solidFill>
                <a:latin typeface="Calibri" panose="020F0502020204030204" pitchFamily="34" charset="0"/>
              </a:rPr>
              <a:t>under the age of 19yrs]</a:t>
            </a:r>
            <a:endParaRPr lang="en-US" sz="2400" dirty="0">
              <a:solidFill>
                <a:srgbClr val="163B5B"/>
              </a:solidFill>
              <a:latin typeface="Cambria" panose="02040503050406030204" pitchFamily="18" charset="0"/>
            </a:endParaRPr>
          </a:p>
          <a:p>
            <a:pPr marL="450850" indent="-450850"/>
            <a:r>
              <a:rPr lang="en-US" sz="2400" dirty="0">
                <a:solidFill>
                  <a:srgbClr val="163B5B"/>
                </a:solidFill>
                <a:latin typeface="Calibri" panose="020F0502020204030204" pitchFamily="34" charset="0"/>
              </a:rPr>
              <a:t>2.   Gender, reproductive and sexual health (including women’s, men’s, LGBTQ, gynaecology and breast)</a:t>
            </a:r>
            <a:endParaRPr lang="en-US" sz="2400" dirty="0">
              <a:solidFill>
                <a:srgbClr val="163B5B"/>
              </a:solidFill>
              <a:latin typeface="Cambria" panose="02040503050406030204" pitchFamily="18" charset="0"/>
            </a:endParaRPr>
          </a:p>
          <a:p>
            <a:r>
              <a:rPr lang="en-US" sz="2400" dirty="0">
                <a:solidFill>
                  <a:srgbClr val="163B5B"/>
                </a:solidFill>
                <a:latin typeface="Calibri" panose="020F0502020204030204" pitchFamily="34" charset="0"/>
              </a:rPr>
              <a:t>3.   People with long-term conditions including cancer, multi-morbidity and disability</a:t>
            </a:r>
            <a:endParaRPr lang="en-US" sz="2400" dirty="0">
              <a:solidFill>
                <a:srgbClr val="163B5B"/>
              </a:solidFill>
              <a:latin typeface="Cambria" panose="02040503050406030204" pitchFamily="18" charset="0"/>
            </a:endParaRPr>
          </a:p>
          <a:p>
            <a:r>
              <a:rPr lang="en-US" sz="2400" dirty="0">
                <a:solidFill>
                  <a:srgbClr val="163B5B"/>
                </a:solidFill>
                <a:latin typeface="Calibri" panose="020F0502020204030204" pitchFamily="34" charset="0"/>
              </a:rPr>
              <a:t>4.   Older adults including frailty and/or people at end of life</a:t>
            </a:r>
            <a:endParaRPr lang="en-US" sz="2400" dirty="0">
              <a:solidFill>
                <a:srgbClr val="163B5B"/>
              </a:solidFill>
              <a:latin typeface="Cambria" panose="02040503050406030204" pitchFamily="18" charset="0"/>
            </a:endParaRPr>
          </a:p>
          <a:p>
            <a:r>
              <a:rPr lang="en-US" sz="2400" dirty="0">
                <a:solidFill>
                  <a:srgbClr val="163B5B"/>
                </a:solidFill>
                <a:latin typeface="Calibri" panose="020F0502020204030204" pitchFamily="34" charset="0"/>
              </a:rPr>
              <a:t>5.   Mental health (including addiction, alcohol and substance misuse)</a:t>
            </a:r>
            <a:endParaRPr lang="en-US" sz="2400" dirty="0">
              <a:solidFill>
                <a:srgbClr val="163B5B"/>
              </a:solidFill>
              <a:latin typeface="Cambria" panose="02040503050406030204" pitchFamily="18" charset="0"/>
            </a:endParaRPr>
          </a:p>
          <a:p>
            <a:r>
              <a:rPr lang="en-US" sz="2400" dirty="0">
                <a:solidFill>
                  <a:srgbClr val="163B5B"/>
                </a:solidFill>
                <a:latin typeface="Calibri" panose="020F0502020204030204" pitchFamily="34" charset="0"/>
              </a:rPr>
              <a:t>6.   Urgent and unscheduled care</a:t>
            </a:r>
            <a:endParaRPr lang="en-US" sz="2400" dirty="0">
              <a:solidFill>
                <a:srgbClr val="163B5B"/>
              </a:solidFill>
              <a:latin typeface="Cambria" panose="02040503050406030204" pitchFamily="18" charset="0"/>
            </a:endParaRPr>
          </a:p>
          <a:p>
            <a:pPr marL="407988" indent="-395288"/>
            <a:r>
              <a:rPr lang="en-US" sz="2400" dirty="0">
                <a:solidFill>
                  <a:srgbClr val="163B5B"/>
                </a:solidFill>
                <a:latin typeface="Calibri" panose="020F0502020204030204" pitchFamily="34" charset="0"/>
              </a:rPr>
              <a:t>7.   People with health disadvantage and vulnerabilities (including veterans, mental capacity      difficulties, safeguarding     and  those with communication difficulties/disability)</a:t>
            </a:r>
            <a:endParaRPr lang="en-US" sz="2400" dirty="0">
              <a:solidFill>
                <a:srgbClr val="163B5B"/>
              </a:solidFill>
              <a:latin typeface="Cambria" panose="02040503050406030204" pitchFamily="18" charset="0"/>
            </a:endParaRPr>
          </a:p>
          <a:p>
            <a:r>
              <a:rPr lang="en-US" sz="2400" dirty="0">
                <a:solidFill>
                  <a:srgbClr val="163B5B"/>
                </a:solidFill>
                <a:latin typeface="Calibri" panose="020F0502020204030204" pitchFamily="34" charset="0"/>
              </a:rPr>
              <a:t>8.   Population Health and health promotion (including people with non-acute and/or </a:t>
            </a:r>
          </a:p>
          <a:p>
            <a:pPr marL="139700" indent="42863"/>
            <a:r>
              <a:rPr lang="en-US" sz="2400" dirty="0">
                <a:solidFill>
                  <a:srgbClr val="163B5B"/>
                </a:solidFill>
                <a:latin typeface="Calibri" panose="020F0502020204030204" pitchFamily="34" charset="0"/>
              </a:rPr>
              <a:t>    non-chronic health problems)</a:t>
            </a:r>
            <a:endParaRPr lang="en-US" sz="2400" dirty="0">
              <a:solidFill>
                <a:srgbClr val="163B5B"/>
              </a:solidFill>
              <a:latin typeface="Cambria" panose="02040503050406030204" pitchFamily="18" charset="0"/>
            </a:endParaRPr>
          </a:p>
          <a:p>
            <a:r>
              <a:rPr lang="en-US" sz="2400" dirty="0">
                <a:solidFill>
                  <a:srgbClr val="163B5B"/>
                </a:solidFill>
                <a:latin typeface="Calibri" panose="020F0502020204030204" pitchFamily="34" charset="0"/>
              </a:rPr>
              <a:t>9.   Clinical problems not linked to a specific clinical experience group</a:t>
            </a:r>
          </a:p>
          <a:p>
            <a:endParaRPr lang="en-US" sz="2400" dirty="0"/>
          </a:p>
          <a:p>
            <a:pPr marL="285750" indent="-285750">
              <a:buFont typeface="Arial" panose="020B0604020202020204" pitchFamily="34" charset="0"/>
              <a:buChar char="•"/>
            </a:pPr>
            <a:endParaRPr lang="en-GB" sz="2400" dirty="0">
              <a:solidFill>
                <a:srgbClr val="002D59"/>
              </a:solidFill>
            </a:endParaRPr>
          </a:p>
          <a:p>
            <a:pPr marL="285750" indent="-285750">
              <a:buFont typeface="Arial" panose="020B0604020202020204" pitchFamily="34" charset="0"/>
              <a:buChar char="•"/>
            </a:pPr>
            <a:endParaRPr lang="en-GB" sz="2400" dirty="0">
              <a:solidFill>
                <a:srgbClr val="002D59"/>
              </a:solidFill>
            </a:endParaRPr>
          </a:p>
          <a:p>
            <a:pPr marL="285750" indent="-285750">
              <a:buFont typeface="Arial" panose="020B0604020202020204" pitchFamily="34" charset="0"/>
              <a:buChar char="•"/>
            </a:pPr>
            <a:endParaRPr lang="en-GB" sz="2400" dirty="0">
              <a:solidFill>
                <a:srgbClr val="002D59"/>
              </a:solidFill>
            </a:endParaRPr>
          </a:p>
          <a:p>
            <a:pPr marL="285750" indent="-285750">
              <a:buFont typeface="Arial" panose="020B0604020202020204" pitchFamily="34" charset="0"/>
              <a:buChar char="•"/>
            </a:pPr>
            <a:endParaRPr lang="en-GB" sz="2400" dirty="0">
              <a:solidFill>
                <a:srgbClr val="002D59"/>
              </a:solidFill>
            </a:endParaRPr>
          </a:p>
          <a:p>
            <a:pPr marL="285750" indent="-285750">
              <a:buFont typeface="Arial" panose="020B0604020202020204" pitchFamily="34" charset="0"/>
              <a:buChar char="•"/>
            </a:pPr>
            <a:endParaRPr lang="en-GB" sz="2400" dirty="0">
              <a:solidFill>
                <a:srgbClr val="002D59"/>
              </a:solidFill>
            </a:endParaRPr>
          </a:p>
        </p:txBody>
      </p:sp>
    </p:spTree>
    <p:extLst>
      <p:ext uri="{BB962C8B-B14F-4D97-AF65-F5344CB8AC3E}">
        <p14:creationId xmlns:p14="http://schemas.microsoft.com/office/powerpoint/2010/main" val="280554157"/>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09AE36-74B6-CA4A-A95A-513459D0D7ED}"/>
              </a:ext>
            </a:extLst>
          </p:cNvPr>
          <p:cNvSpPr txBox="1"/>
          <p:nvPr/>
        </p:nvSpPr>
        <p:spPr>
          <a:xfrm>
            <a:off x="365948" y="430475"/>
            <a:ext cx="1160271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4000" dirty="0">
                <a:solidFill>
                  <a:srgbClr val="002D59"/>
                </a:solidFill>
              </a:rPr>
              <a:t>Capabilities</a:t>
            </a:r>
          </a:p>
        </p:txBody>
      </p:sp>
      <p:sp>
        <p:nvSpPr>
          <p:cNvPr id="4" name="TextBox 3"/>
          <p:cNvSpPr txBox="1"/>
          <p:nvPr/>
        </p:nvSpPr>
        <p:spPr>
          <a:xfrm>
            <a:off x="365949" y="1445016"/>
            <a:ext cx="11602716" cy="42144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lnSpc>
                <a:spcPct val="120000"/>
              </a:lnSpc>
              <a:buFont typeface="Arial"/>
              <a:buChar char="•"/>
            </a:pPr>
            <a:r>
              <a:rPr lang="en-US" sz="2800" dirty="0">
                <a:solidFill>
                  <a:srgbClr val="163B5B"/>
                </a:solidFill>
              </a:rPr>
              <a:t>13 Competences renamed as Capabilities </a:t>
            </a:r>
          </a:p>
          <a:p>
            <a:pPr marL="457200" indent="-457200">
              <a:lnSpc>
                <a:spcPct val="120000"/>
              </a:lnSpc>
              <a:buFont typeface="Arial"/>
              <a:buChar char="•"/>
            </a:pPr>
            <a:r>
              <a:rPr lang="en-US" sz="2800" dirty="0">
                <a:solidFill>
                  <a:srgbClr val="163B5B"/>
                </a:solidFill>
              </a:rPr>
              <a:t>Same 13 areas except Holistic care now also includes </a:t>
            </a:r>
            <a:r>
              <a:rPr lang="en-US" sz="2800" dirty="0" smtClean="0">
                <a:solidFill>
                  <a:srgbClr val="163B5B"/>
                </a:solidFill>
              </a:rPr>
              <a:t>safeguarding</a:t>
            </a:r>
            <a:endParaRPr lang="en-US" sz="2800" dirty="0">
              <a:solidFill>
                <a:srgbClr val="163B5B"/>
              </a:solidFill>
            </a:endParaRPr>
          </a:p>
          <a:p>
            <a:pPr marL="457200" indent="-457200">
              <a:lnSpc>
                <a:spcPct val="120000"/>
              </a:lnSpc>
              <a:buFont typeface="Arial"/>
              <a:buChar char="•"/>
            </a:pPr>
            <a:r>
              <a:rPr lang="en-US" sz="2800" dirty="0">
                <a:solidFill>
                  <a:srgbClr val="163B5B"/>
                </a:solidFill>
              </a:rPr>
              <a:t>Trainees will also link their log entries to capabilities and document                  why they have covered this capability </a:t>
            </a:r>
          </a:p>
          <a:p>
            <a:pPr marL="457200" indent="-457200">
              <a:lnSpc>
                <a:spcPct val="120000"/>
              </a:lnSpc>
              <a:buFont typeface="Arial"/>
              <a:buChar char="•"/>
            </a:pPr>
            <a:r>
              <a:rPr lang="en-US" sz="2800" dirty="0">
                <a:solidFill>
                  <a:srgbClr val="163B5B"/>
                </a:solidFill>
              </a:rPr>
              <a:t>Increase trainee understanding of capabilities</a:t>
            </a:r>
          </a:p>
          <a:p>
            <a:pPr marL="457200" indent="-457200">
              <a:lnSpc>
                <a:spcPct val="120000"/>
              </a:lnSpc>
              <a:buFont typeface="Arial"/>
              <a:buChar char="•"/>
            </a:pPr>
            <a:r>
              <a:rPr lang="en-US" sz="2800" dirty="0">
                <a:solidFill>
                  <a:srgbClr val="163B5B"/>
                </a:solidFill>
              </a:rPr>
              <a:t>ES will be able to comment on each capability which they can subsequently move into their ESR preparation</a:t>
            </a:r>
          </a:p>
          <a:p>
            <a:pPr marL="457200" indent="-457200">
              <a:lnSpc>
                <a:spcPct val="120000"/>
              </a:lnSpc>
              <a:buFont typeface="Arial"/>
              <a:buChar char="•"/>
            </a:pPr>
            <a:r>
              <a:rPr lang="en-US" sz="2800" dirty="0">
                <a:solidFill>
                  <a:srgbClr val="163B5B"/>
                </a:solidFill>
              </a:rPr>
              <a:t>Word Pictures to support all the capabilities for each grade</a:t>
            </a:r>
            <a:endParaRPr lang="en-GB" sz="2800" dirty="0">
              <a:solidFill>
                <a:srgbClr val="163B5B"/>
              </a:solidFill>
            </a:endParaRPr>
          </a:p>
        </p:txBody>
      </p:sp>
    </p:spTree>
    <p:extLst>
      <p:ext uri="{BB962C8B-B14F-4D97-AF65-F5344CB8AC3E}">
        <p14:creationId xmlns:p14="http://schemas.microsoft.com/office/powerpoint/2010/main" val="4053309213"/>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09AE36-74B6-CA4A-A95A-513459D0D7ED}"/>
              </a:ext>
            </a:extLst>
          </p:cNvPr>
          <p:cNvSpPr txBox="1"/>
          <p:nvPr/>
        </p:nvSpPr>
        <p:spPr>
          <a:xfrm>
            <a:off x="365948" y="168378"/>
            <a:ext cx="1160271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4000" dirty="0">
                <a:solidFill>
                  <a:srgbClr val="002D59"/>
                </a:solidFill>
              </a:rPr>
              <a:t>Capabilities</a:t>
            </a:r>
          </a:p>
        </p:txBody>
      </p:sp>
      <p:sp>
        <p:nvSpPr>
          <p:cNvPr id="4" name="TextBox 3"/>
          <p:cNvSpPr txBox="1"/>
          <p:nvPr/>
        </p:nvSpPr>
        <p:spPr>
          <a:xfrm>
            <a:off x="365948" y="856360"/>
            <a:ext cx="12334611" cy="58785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Arial"/>
              <a:buChar char="•"/>
            </a:pPr>
            <a:r>
              <a:rPr lang="en-GB" sz="2400" dirty="0">
                <a:solidFill>
                  <a:srgbClr val="002D59"/>
                </a:solidFill>
              </a:rPr>
              <a:t>  Fitness to Practice</a:t>
            </a:r>
          </a:p>
          <a:p>
            <a:pPr marL="342900" indent="-342900">
              <a:buFont typeface="Arial"/>
              <a:buChar char="•"/>
            </a:pPr>
            <a:r>
              <a:rPr lang="en-GB" sz="2400" dirty="0">
                <a:solidFill>
                  <a:srgbClr val="002D59"/>
                </a:solidFill>
              </a:rPr>
              <a:t>  Maintaining an ethical approach</a:t>
            </a:r>
          </a:p>
          <a:p>
            <a:pPr marL="342900" indent="-342900">
              <a:buFont typeface="Arial"/>
              <a:buChar char="•"/>
            </a:pPr>
            <a:r>
              <a:rPr lang="en-GB" sz="2400" dirty="0">
                <a:solidFill>
                  <a:srgbClr val="002D59"/>
                </a:solidFill>
              </a:rPr>
              <a:t>  Communication and Consultation Skills</a:t>
            </a:r>
          </a:p>
          <a:p>
            <a:pPr marL="342900" indent="-342900">
              <a:buFont typeface="Arial"/>
              <a:buChar char="•"/>
            </a:pPr>
            <a:r>
              <a:rPr lang="en-GB" sz="2400" dirty="0">
                <a:solidFill>
                  <a:srgbClr val="002D59"/>
                </a:solidFill>
              </a:rPr>
              <a:t>  Data Gathering and Interpretation</a:t>
            </a:r>
          </a:p>
          <a:p>
            <a:pPr marL="342900" indent="-342900">
              <a:buFont typeface="Arial"/>
              <a:buChar char="•"/>
            </a:pPr>
            <a:r>
              <a:rPr lang="en-GB" sz="2400" dirty="0">
                <a:solidFill>
                  <a:srgbClr val="002D59"/>
                </a:solidFill>
              </a:rPr>
              <a:t>  Clinical Examination and Procedural Skills</a:t>
            </a:r>
          </a:p>
          <a:p>
            <a:pPr marL="342900" indent="-342900">
              <a:buFont typeface="Arial"/>
              <a:buChar char="•"/>
            </a:pPr>
            <a:r>
              <a:rPr lang="en-GB" sz="2400" dirty="0">
                <a:solidFill>
                  <a:srgbClr val="002D59"/>
                </a:solidFill>
              </a:rPr>
              <a:t>  Making a diagnosis /decisions</a:t>
            </a:r>
          </a:p>
          <a:p>
            <a:pPr marL="342900" indent="-342900">
              <a:buFont typeface="Arial"/>
              <a:buChar char="•"/>
            </a:pPr>
            <a:r>
              <a:rPr lang="en-GB" sz="2400" dirty="0">
                <a:solidFill>
                  <a:srgbClr val="002D59"/>
                </a:solidFill>
              </a:rPr>
              <a:t>  Clinical management</a:t>
            </a:r>
          </a:p>
          <a:p>
            <a:pPr marL="342900" indent="-342900">
              <a:buFont typeface="Arial"/>
              <a:buChar char="•"/>
            </a:pPr>
            <a:r>
              <a:rPr lang="en-GB" sz="2400" dirty="0">
                <a:solidFill>
                  <a:srgbClr val="002D59"/>
                </a:solidFill>
              </a:rPr>
              <a:t>  Managing medical complexity</a:t>
            </a:r>
          </a:p>
          <a:p>
            <a:pPr marL="342900" indent="-342900">
              <a:buFont typeface="Arial"/>
              <a:buChar char="•"/>
            </a:pPr>
            <a:r>
              <a:rPr lang="en-GB" sz="2400" dirty="0">
                <a:solidFill>
                  <a:srgbClr val="002D59"/>
                </a:solidFill>
              </a:rPr>
              <a:t>  Working with colleagues and in teams</a:t>
            </a:r>
          </a:p>
          <a:p>
            <a:pPr marL="342900" indent="-342900">
              <a:buFont typeface="Arial"/>
              <a:buChar char="•"/>
            </a:pPr>
            <a:r>
              <a:rPr lang="en-GB" sz="2400" dirty="0">
                <a:solidFill>
                  <a:srgbClr val="002D59"/>
                </a:solidFill>
              </a:rPr>
              <a:t>  Maintaining performance, learning and teaching</a:t>
            </a:r>
          </a:p>
          <a:p>
            <a:pPr marL="342900" indent="-342900">
              <a:buFont typeface="Arial"/>
              <a:buChar char="•"/>
            </a:pPr>
            <a:r>
              <a:rPr lang="en-GB" sz="2400" dirty="0">
                <a:solidFill>
                  <a:srgbClr val="002D59"/>
                </a:solidFill>
              </a:rPr>
              <a:t>  Organisation, Management and leadership</a:t>
            </a:r>
          </a:p>
          <a:p>
            <a:pPr marL="342900" indent="-342900">
              <a:buFont typeface="Arial"/>
              <a:buChar char="•"/>
            </a:pPr>
            <a:r>
              <a:rPr lang="en-GB" sz="2400" dirty="0">
                <a:solidFill>
                  <a:srgbClr val="002D59"/>
                </a:solidFill>
              </a:rPr>
              <a:t>  Practising Holistically, Promoting health and safeguarding</a:t>
            </a:r>
          </a:p>
          <a:p>
            <a:pPr marL="342900" indent="-342900">
              <a:buFont typeface="Arial"/>
              <a:buChar char="•"/>
            </a:pPr>
            <a:r>
              <a:rPr lang="en-GB" sz="2400" dirty="0">
                <a:solidFill>
                  <a:srgbClr val="002D59"/>
                </a:solidFill>
              </a:rPr>
              <a:t>  Community orientation</a:t>
            </a:r>
          </a:p>
          <a:p>
            <a:pPr>
              <a:buFont typeface="Arial" panose="020B0604020202020204" pitchFamily="34" charset="0"/>
              <a:buChar char="•"/>
            </a:pPr>
            <a:endParaRPr lang="en-GB" sz="3200" dirty="0">
              <a:solidFill>
                <a:srgbClr val="002D59"/>
              </a:solidFill>
            </a:endParaRPr>
          </a:p>
          <a:p>
            <a:pPr>
              <a:buFont typeface="Arial" panose="020B0604020202020204" pitchFamily="34" charset="0"/>
              <a:buChar char="•"/>
            </a:pPr>
            <a:endParaRPr lang="en-GB" sz="3200" dirty="0">
              <a:solidFill>
                <a:srgbClr val="002D59"/>
              </a:solidFill>
            </a:endParaRPr>
          </a:p>
        </p:txBody>
      </p:sp>
    </p:spTree>
    <p:extLst>
      <p:ext uri="{BB962C8B-B14F-4D97-AF65-F5344CB8AC3E}">
        <p14:creationId xmlns:p14="http://schemas.microsoft.com/office/powerpoint/2010/main" val="1165383665"/>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E8A0BF06-3B97-094E-A458-60B57E925221}"/>
              </a:ext>
            </a:extLst>
          </p:cNvPr>
          <p:cNvSpPr/>
          <p:nvPr/>
        </p:nvSpPr>
        <p:spPr>
          <a:xfrm>
            <a:off x="695459" y="408457"/>
            <a:ext cx="5022760" cy="4916957"/>
          </a:xfrm>
          <a:prstGeom prst="ellipse">
            <a:avLst/>
          </a:prstGeom>
          <a:solidFill>
            <a:srgbClr val="CE2D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Lato Regular"/>
              <a:ea typeface="Lato Regular"/>
              <a:cs typeface="Lato Regular"/>
              <a:sym typeface="Lato Regular"/>
            </a:endParaRPr>
          </a:p>
        </p:txBody>
      </p:sp>
      <p:pic>
        <p:nvPicPr>
          <p:cNvPr id="3" name="Picture 2" descr="A screenshot of a cell phone&#10;&#10;Description automatically generated">
            <a:extLst>
              <a:ext uri="{FF2B5EF4-FFF2-40B4-BE49-F238E27FC236}">
                <a16:creationId xmlns:a16="http://schemas.microsoft.com/office/drawing/2014/main" xmlns="" id="{CCCB611D-5634-FE4E-B996-96C6E796E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040" y="408457"/>
            <a:ext cx="5016500" cy="5422900"/>
          </a:xfrm>
          <a:prstGeom prst="rect">
            <a:avLst/>
          </a:prstGeom>
        </p:spPr>
      </p:pic>
      <p:sp>
        <p:nvSpPr>
          <p:cNvPr id="4" name="TextBox 3">
            <a:extLst>
              <a:ext uri="{FF2B5EF4-FFF2-40B4-BE49-F238E27FC236}">
                <a16:creationId xmlns:a16="http://schemas.microsoft.com/office/drawing/2014/main" xmlns="" id="{1DA34A10-0F7B-EE48-9653-6CE108E2F7BB}"/>
              </a:ext>
            </a:extLst>
          </p:cNvPr>
          <p:cNvSpPr txBox="1"/>
          <p:nvPr/>
        </p:nvSpPr>
        <p:spPr>
          <a:xfrm>
            <a:off x="1281257" y="1348977"/>
            <a:ext cx="4041019"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a:ln>
                  <a:noFill/>
                </a:ln>
                <a:solidFill>
                  <a:schemeClr val="bg1"/>
                </a:solidFill>
                <a:effectLst/>
                <a:uFillTx/>
                <a:latin typeface="Lato Regular"/>
                <a:ea typeface="Lato Regular"/>
                <a:cs typeface="Lato Regular"/>
                <a:sym typeface="Lato Regular"/>
              </a:rPr>
              <a:t>New Learning Log Types</a:t>
            </a:r>
          </a:p>
        </p:txBody>
      </p:sp>
    </p:spTree>
    <p:extLst>
      <p:ext uri="{BB962C8B-B14F-4D97-AF65-F5344CB8AC3E}">
        <p14:creationId xmlns:p14="http://schemas.microsoft.com/office/powerpoint/2010/main" val="3603470106"/>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D689B673-B804-9D48-946A-05F6740D9994}"/>
              </a:ext>
            </a:extLst>
          </p:cNvPr>
          <p:cNvSpPr/>
          <p:nvPr/>
        </p:nvSpPr>
        <p:spPr>
          <a:xfrm>
            <a:off x="8319751" y="180304"/>
            <a:ext cx="3258355" cy="3055513"/>
          </a:xfrm>
          <a:prstGeom prst="ellipse">
            <a:avLst/>
          </a:prstGeom>
          <a:solidFill>
            <a:srgbClr val="89BF4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3" name="Content Placeholder 2">
            <a:extLst>
              <a:ext uri="{FF2B5EF4-FFF2-40B4-BE49-F238E27FC236}">
                <a16:creationId xmlns:a16="http://schemas.microsoft.com/office/drawing/2014/main" xmlns="" id="{6E27FE48-5485-2449-8A55-EC3E5C9F9CA5}"/>
              </a:ext>
            </a:extLst>
          </p:cNvPr>
          <p:cNvSpPr txBox="1">
            <a:spLocks/>
          </p:cNvSpPr>
          <p:nvPr/>
        </p:nvSpPr>
        <p:spPr>
          <a:xfrm>
            <a:off x="854835" y="1436709"/>
            <a:ext cx="8229600" cy="4191360"/>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1pPr>
            <a:lvl2pPr marL="6858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2D59"/>
                </a:solidFill>
                <a:uFillTx/>
                <a:latin typeface="Lato Regular"/>
                <a:ea typeface="Lato Regular"/>
                <a:cs typeface="Lato Regular"/>
                <a:sym typeface="Lato Regular"/>
              </a:defRPr>
            </a:lvl9pPr>
          </a:lstStyle>
          <a:p>
            <a:pPr hangingPunct="1"/>
            <a:endParaRPr lang="en-GB" b="1" u="sng" dirty="0"/>
          </a:p>
          <a:p>
            <a:pPr hangingPunct="1"/>
            <a:r>
              <a:rPr lang="en-GB" dirty="0"/>
              <a:t>Title, Date and Setting</a:t>
            </a:r>
          </a:p>
          <a:p>
            <a:pPr hangingPunct="1"/>
            <a:r>
              <a:rPr lang="en-GB" dirty="0"/>
              <a:t>Brief description</a:t>
            </a:r>
          </a:p>
          <a:p>
            <a:pPr hangingPunct="1"/>
            <a:r>
              <a:rPr lang="en-GB" dirty="0"/>
              <a:t>List of clinical experience groups to choose from: (max 2)</a:t>
            </a:r>
          </a:p>
          <a:p>
            <a:pPr hangingPunct="1"/>
            <a:r>
              <a:rPr lang="en-GB" dirty="0"/>
              <a:t>Suggested capability: (</a:t>
            </a:r>
            <a:r>
              <a:rPr lang="en-GB"/>
              <a:t>max 3)</a:t>
            </a:r>
            <a:endParaRPr lang="en-GB" dirty="0"/>
          </a:p>
          <a:p>
            <a:pPr hangingPunct="1"/>
            <a:r>
              <a:rPr lang="en-GB" dirty="0"/>
              <a:t>Describe how your actions and approach link to the capability listed above?</a:t>
            </a:r>
          </a:p>
          <a:p>
            <a:pPr hangingPunct="1"/>
            <a:r>
              <a:rPr lang="en-GB" dirty="0"/>
              <a:t>Reflection: what will I maintain, improve or stop? </a:t>
            </a:r>
          </a:p>
          <a:p>
            <a:pPr hangingPunct="1"/>
            <a:r>
              <a:rPr lang="en-GB" dirty="0"/>
              <a:t>What learning needs have you identified from this event?</a:t>
            </a:r>
          </a:p>
        </p:txBody>
      </p:sp>
      <p:sp>
        <p:nvSpPr>
          <p:cNvPr id="4" name="TextBox 3">
            <a:extLst>
              <a:ext uri="{FF2B5EF4-FFF2-40B4-BE49-F238E27FC236}">
                <a16:creationId xmlns:a16="http://schemas.microsoft.com/office/drawing/2014/main" xmlns="" id="{D637C1E6-18B0-9047-9097-7A52F7BB7BDA}"/>
              </a:ext>
            </a:extLst>
          </p:cNvPr>
          <p:cNvSpPr txBox="1"/>
          <p:nvPr/>
        </p:nvSpPr>
        <p:spPr>
          <a:xfrm>
            <a:off x="8860664" y="650496"/>
            <a:ext cx="2176530"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4800" dirty="0">
                <a:solidFill>
                  <a:schemeClr val="bg1"/>
                </a:solidFill>
              </a:rPr>
              <a:t>Clinical case review</a:t>
            </a: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chemeClr val="bg1"/>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2923970801"/>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xmlns="" id="{AF9AAF60-B411-4D41-8D01-B2E9B0ED4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5122889" cy="6029325"/>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xmlns="" id="{1D0A95D0-373F-4A4A-A614-D961A5B8E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418" y="0"/>
            <a:ext cx="4704911" cy="6029325"/>
          </a:xfrm>
          <a:prstGeom prst="rect">
            <a:avLst/>
          </a:prstGeom>
        </p:spPr>
      </p:pic>
    </p:spTree>
    <p:extLst>
      <p:ext uri="{BB962C8B-B14F-4D97-AF65-F5344CB8AC3E}">
        <p14:creationId xmlns:p14="http://schemas.microsoft.com/office/powerpoint/2010/main" val="316475428"/>
      </p:ext>
    </p:extLst>
  </p:cSld>
  <p:clrMapOvr>
    <a:masterClrMapping/>
  </p:clrMapOvr>
  <p:transition xmlns:p14="http://schemas.microsoft.com/office/powerpoint/2010/main" spd="med"/>
</p:sld>
</file>

<file path=ppt/theme/theme1.xml><?xml version="1.0" encoding="utf-8"?>
<a:theme xmlns:a="http://schemas.openxmlformats.org/drawingml/2006/main" name="General">
  <a:themeElements>
    <a:clrScheme name="General">
      <a:dk1>
        <a:srgbClr val="000000"/>
      </a:dk1>
      <a:lt1>
        <a:srgbClr val="FFFFFF"/>
      </a:lt1>
      <a:dk2>
        <a:srgbClr val="A7A7A7"/>
      </a:dk2>
      <a:lt2>
        <a:srgbClr val="535353"/>
      </a:lt2>
      <a:accent1>
        <a:srgbClr val="1059A9"/>
      </a:accent1>
      <a:accent2>
        <a:srgbClr val="00ABB3"/>
      </a:accent2>
      <a:accent3>
        <a:srgbClr val="A5A5A5"/>
      </a:accent3>
      <a:accent4>
        <a:srgbClr val="1E4E79"/>
      </a:accent4>
      <a:accent5>
        <a:srgbClr val="006064"/>
      </a:accent5>
      <a:accent6>
        <a:srgbClr val="83C55B"/>
      </a:accent6>
      <a:hlink>
        <a:srgbClr val="0000FF"/>
      </a:hlink>
      <a:folHlink>
        <a:srgbClr val="FF00FF"/>
      </a:folHlink>
    </a:clrScheme>
    <a:fontScheme name="General">
      <a:majorFont>
        <a:latin typeface="Calibri"/>
        <a:ea typeface="Calibri"/>
        <a:cs typeface="Calibri"/>
      </a:majorFont>
      <a:minorFont>
        <a:latin typeface="Helvetica"/>
        <a:ea typeface="Helvetica"/>
        <a:cs typeface="Helvetica"/>
      </a:minorFont>
    </a:fontScheme>
    <a:fmtScheme name="Gener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eneral">
  <a:themeElements>
    <a:clrScheme name="General">
      <a:dk1>
        <a:srgbClr val="000000"/>
      </a:dk1>
      <a:lt1>
        <a:srgbClr val="FFFFFF"/>
      </a:lt1>
      <a:dk2>
        <a:srgbClr val="A7A7A7"/>
      </a:dk2>
      <a:lt2>
        <a:srgbClr val="535353"/>
      </a:lt2>
      <a:accent1>
        <a:srgbClr val="1059A9"/>
      </a:accent1>
      <a:accent2>
        <a:srgbClr val="00ABB3"/>
      </a:accent2>
      <a:accent3>
        <a:srgbClr val="A5A5A5"/>
      </a:accent3>
      <a:accent4>
        <a:srgbClr val="1E4E79"/>
      </a:accent4>
      <a:accent5>
        <a:srgbClr val="006064"/>
      </a:accent5>
      <a:accent6>
        <a:srgbClr val="83C55B"/>
      </a:accent6>
      <a:hlink>
        <a:srgbClr val="0000FF"/>
      </a:hlink>
      <a:folHlink>
        <a:srgbClr val="FF00FF"/>
      </a:folHlink>
    </a:clrScheme>
    <a:fontScheme name="General">
      <a:majorFont>
        <a:latin typeface="Calibri"/>
        <a:ea typeface="Calibri"/>
        <a:cs typeface="Calibri"/>
      </a:majorFont>
      <a:minorFont>
        <a:latin typeface="Helvetica"/>
        <a:ea typeface="Helvetica"/>
        <a:cs typeface="Helvetica"/>
      </a:minorFont>
    </a:fontScheme>
    <a:fmtScheme name="Gener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CB881897A9D24398B658D2EA28CA9D" ma:contentTypeVersion="13" ma:contentTypeDescription="Create a new document." ma:contentTypeScope="" ma:versionID="fce78113a8db68f5b178571f63603e39">
  <xsd:schema xmlns:xsd="http://www.w3.org/2001/XMLSchema" xmlns:xs="http://www.w3.org/2001/XMLSchema" xmlns:p="http://schemas.microsoft.com/office/2006/metadata/properties" xmlns:ns3="fc3b0b59-c768-4541-9ca6-95c4f2affefc" xmlns:ns4="d09739dc-8138-4b49-a424-ac3efc6af996" targetNamespace="http://schemas.microsoft.com/office/2006/metadata/properties" ma:root="true" ma:fieldsID="2936110ba0a76857f6fd968a92b4196c" ns3:_="" ns4:_="">
    <xsd:import namespace="fc3b0b59-c768-4541-9ca6-95c4f2affefc"/>
    <xsd:import namespace="d09739dc-8138-4b49-a424-ac3efc6af996"/>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b0b59-c768-4541-9ca6-95c4f2affe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9739dc-8138-4b49-a424-ac3efc6af99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062FAE-A937-4464-A3E6-8127D5DDB65E}">
  <ds:schemaRefs>
    <ds:schemaRef ds:uri="http://schemas.microsoft.com/sharepoint/v3/contenttype/forms"/>
  </ds:schemaRefs>
</ds:datastoreItem>
</file>

<file path=customXml/itemProps2.xml><?xml version="1.0" encoding="utf-8"?>
<ds:datastoreItem xmlns:ds="http://schemas.openxmlformats.org/officeDocument/2006/customXml" ds:itemID="{0D9BA5F7-4ED9-41AB-9E07-387E71E29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3b0b59-c768-4541-9ca6-95c4f2affefc"/>
    <ds:schemaRef ds:uri="d09739dc-8138-4b49-a424-ac3efc6af9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E9ECC6-48CD-4148-8611-78728BD01DCA}">
  <ds:schemaRefs>
    <ds:schemaRef ds:uri="http://schemas.microsoft.com/office/2006/metadata/properties"/>
    <ds:schemaRef ds:uri="http://purl.org/dc/dcmitype/"/>
    <ds:schemaRef ds:uri="http://purl.org/dc/terms/"/>
    <ds:schemaRef ds:uri="d09739dc-8138-4b49-a424-ac3efc6af996"/>
    <ds:schemaRef ds:uri="http://schemas.microsoft.com/office/infopath/2007/PartnerControls"/>
    <ds:schemaRef ds:uri="http://schemas.microsoft.com/office/2006/documentManagement/types"/>
    <ds:schemaRef ds:uri="fc3b0b59-c768-4541-9ca6-95c4f2affefc"/>
    <ds:schemaRef ds:uri="http://www.w3.org/XML/1998/namespac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{CAC9C9A7-651B-8147-9184-77ECCFFB3710}tf16401378</Template>
  <TotalTime>8633</TotalTime>
  <Words>2599</Words>
  <Application>Microsoft Macintosh PowerPoint</Application>
  <PresentationFormat>Custom</PresentationFormat>
  <Paragraphs>428</Paragraphs>
  <Slides>33</Slides>
  <Notes>14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General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Bodgener</cp:lastModifiedBy>
  <cp:revision>105</cp:revision>
  <dcterms:modified xsi:type="dcterms:W3CDTF">2021-01-05T15:18:05Z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0x01010010CB881897A9D24398B658D2EA28CA9D</vt:lpwstr>
  </property>
</Properties>
</file>