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273" r:id="rId3"/>
    <p:sldId id="427" r:id="rId4"/>
    <p:sldId id="284" r:id="rId5"/>
    <p:sldId id="433" r:id="rId6"/>
    <p:sldId id="393" r:id="rId7"/>
    <p:sldId id="435" r:id="rId8"/>
    <p:sldId id="437" r:id="rId9"/>
    <p:sldId id="397" r:id="rId10"/>
    <p:sldId id="293" r:id="rId11"/>
    <p:sldId id="438" r:id="rId12"/>
    <p:sldId id="439" r:id="rId13"/>
    <p:sldId id="440" r:id="rId14"/>
    <p:sldId id="441" r:id="rId15"/>
    <p:sldId id="263" r:id="rId16"/>
    <p:sldId id="442" r:id="rId17"/>
    <p:sldId id="443" r:id="rId18"/>
    <p:sldId id="444" r:id="rId19"/>
    <p:sldId id="4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A8D"/>
    <a:srgbClr val="F16F2C"/>
    <a:srgbClr val="002C59"/>
    <a:srgbClr val="89BF48"/>
    <a:srgbClr val="002344"/>
    <a:srgbClr val="D9DBE7"/>
    <a:srgbClr val="BABFD3"/>
    <a:srgbClr val="002B5C"/>
    <a:srgbClr val="3F6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4" autoAdjust="0"/>
    <p:restoredTop sz="94804" autoAdjust="0"/>
  </p:normalViewPr>
  <p:slideViewPr>
    <p:cSldViewPr snapToGrid="0">
      <p:cViewPr varScale="1">
        <p:scale>
          <a:sx n="82" d="100"/>
          <a:sy n="82" d="100"/>
        </p:scale>
        <p:origin x="1042" y="48"/>
      </p:cViewPr>
      <p:guideLst>
        <p:guide orient="horz" pos="38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661D2F-18BE-4E5D-B1A4-A8DEFCE3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12D6D-D4DC-4FD9-8779-E7DC7867B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4FF2-5CC8-41EF-BB47-A4548CAA4B4D}" type="datetimeFigureOut">
              <a:rPr lang="en-GB" smtClean="0"/>
              <a:t>14/02/2020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D46FC-5AC4-4F22-88A6-4EBA1CA55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382EA-B97A-4E21-A253-D3291AFFE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78EE-8D4F-4575-97B2-378FBC260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2979-7573-0245-A205-89877B51148D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9A8B-1473-7244-BDC6-DDEB21BE2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_J5bCXDzyIDAMLc6oXL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3710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6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8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78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69998"/>
            <a:ext cx="5486400" cy="3600450"/>
          </a:xfrm>
        </p:spPr>
        <p:txBody>
          <a:bodyPr/>
          <a:lstStyle/>
          <a:p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https://www.bing.com/videos/search?q=youtube+brighton+and+hove+gp&amp;view=detail&amp;mid=5FD266D698CFA8E00A0C5FD266D698CFA8E00A0C&amp;FORM=VIRE</a:t>
            </a:r>
            <a:endParaRPr lang="en-GB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video image is hyperlinked. Play the video from 0.28 seconds to 4.05mins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5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5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BC3E705-9380-4753-B491-5397A3EB7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983480"/>
            <a:ext cx="5486400" cy="36004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68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811213"/>
            <a:ext cx="5953125" cy="33496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A0098DE-5288-44EA-BBEC-4050576B7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23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926330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08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94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0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</p:spPr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6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314156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5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084763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20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223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5314156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6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853362"/>
            <a:ext cx="5438140" cy="3909239"/>
          </a:xfrm>
        </p:spPr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Prompts: Include confidentiality and age. 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Carers information. </a:t>
            </a:r>
          </a:p>
          <a:p>
            <a:r>
              <a:rPr lang="en-GB" dirty="0"/>
              <a:t>S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elf-care. 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 top tips.</a:t>
            </a:r>
            <a:endParaRPr lang="en-GB" dirty="0"/>
          </a:p>
          <a:p>
            <a:r>
              <a:rPr lang="en-GB" sz="11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GB" dirty="0">
              <a:solidFill>
                <a:srgbClr val="002B5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en-GB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GB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GB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59A8B-1473-7244-BDC6-DDEB21BE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4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 rot="16200000">
            <a:off x="6759076" y="1358900"/>
            <a:ext cx="4416356" cy="4416356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526" y="1190624"/>
            <a:ext cx="4192936" cy="566737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4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84182" y="2719645"/>
            <a:ext cx="8310881" cy="1325563"/>
          </a:xfrm>
        </p:spPr>
        <p:txBody>
          <a:bodyPr anchor="ctr"/>
          <a:lstStyle>
            <a:lvl1pPr algn="ctr">
              <a:lnSpc>
                <a:spcPct val="150000"/>
              </a:lnSpc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3801" y="247141"/>
            <a:ext cx="2125858" cy="1815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22839" y="4393171"/>
            <a:ext cx="2125858" cy="181533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40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DD243-BA11-6945-A4E8-C6EC70B4F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rgbClr val="002C59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461728"/>
            <a:ext cx="2326200" cy="712604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110B3-01D8-41B5-876B-DDDC7F5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05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57DA-F4DD-4CCA-BDEF-77797CC7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05275" cy="409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4" r:id="rId3"/>
    <p:sldLayoutId id="2147483683" r:id="rId4"/>
    <p:sldLayoutId id="2147483679" r:id="rId5"/>
    <p:sldLayoutId id="2147483693" r:id="rId6"/>
    <p:sldLayoutId id="2147483684" r:id="rId7"/>
    <p:sldLayoutId id="2147483695" r:id="rId8"/>
    <p:sldLayoutId id="2147483690" r:id="rId9"/>
    <p:sldLayoutId id="2147483692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youtube+brighton+and+hove+gp&amp;view=detail&amp;mid=5FD266D698CFA8E00A0C5FD266D698CFA8E00A0C&amp;FORM=VI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6005B-82D4-422A-8F44-C9C1B9670FE7}"/>
              </a:ext>
            </a:extLst>
          </p:cNvPr>
          <p:cNvSpPr/>
          <p:nvPr/>
        </p:nvSpPr>
        <p:spPr>
          <a:xfrm>
            <a:off x="7414419" y="1746504"/>
            <a:ext cx="3602736" cy="37124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56776-AB6C-46AB-80A9-63A7F0F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D243-BA11-6945-A4E8-C6EC70B4F91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076" y="3210117"/>
            <a:ext cx="5672103" cy="1391829"/>
          </a:xfrm>
        </p:spPr>
        <p:txBody>
          <a:bodyPr/>
          <a:lstStyle/>
          <a:p>
            <a:r>
              <a:rPr lang="en-US" sz="4400" dirty="0"/>
              <a:t>Your health rights </a:t>
            </a:r>
            <a:br>
              <a:rPr lang="en-US" sz="4400" dirty="0"/>
            </a:br>
            <a:r>
              <a:rPr lang="en-US" sz="4400" dirty="0"/>
              <a:t>in primary care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8143AE-226E-4008-A2CB-D004D1CF3D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858" y="211877"/>
            <a:ext cx="2631367" cy="26376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C943E377-B4C2-4708-A819-D6526CB83AE6}"/>
              </a:ext>
            </a:extLst>
          </p:cNvPr>
          <p:cNvSpPr txBox="1">
            <a:spLocks/>
          </p:cNvSpPr>
          <p:nvPr/>
        </p:nvSpPr>
        <p:spPr>
          <a:xfrm>
            <a:off x="468076" y="1659585"/>
            <a:ext cx="4365143" cy="1391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360000" tIns="360000" rIns="360000" bIns="360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TALK TO US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F946BD3-2BCA-4264-91FF-46A8275BE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88" y="1954537"/>
            <a:ext cx="3296398" cy="329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C810E-0F8B-4C3D-883E-B904C24809A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39">
            <a:off x="6212887" y="4320397"/>
            <a:ext cx="2693490" cy="2693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F156D-D2FC-4AFF-B2C8-056C8B86C8F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02" y="4446436"/>
            <a:ext cx="2341277" cy="23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B7EBB29-4298-4909-B6FB-223FE1D704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90997">
            <a:off x="3412316" y="2882156"/>
            <a:ext cx="1093688" cy="1093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335E9-7C35-439D-B886-6A69100B6F1D}"/>
              </a:ext>
            </a:extLst>
          </p:cNvPr>
          <p:cNvSpPr/>
          <p:nvPr/>
        </p:nvSpPr>
        <p:spPr>
          <a:xfrm>
            <a:off x="604330" y="1905573"/>
            <a:ext cx="5101526" cy="1009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8946" y="2034486"/>
            <a:ext cx="4827643" cy="751728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lang="en-US" dirty="0"/>
              <a:t> and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89C2-15F0-43C4-8544-D2B39AEAF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730DB5-FD38-49F4-83FB-718B7938ABD6}"/>
              </a:ext>
            </a:extLst>
          </p:cNvPr>
          <p:cNvSpPr/>
          <p:nvPr/>
        </p:nvSpPr>
        <p:spPr>
          <a:xfrm>
            <a:off x="7073727" y="1090518"/>
            <a:ext cx="4359327" cy="4359327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6675">
            <a:solidFill>
              <a:schemeClr val="bg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1342A0-2E87-4BEB-993A-B1F12B9E098B}"/>
              </a:ext>
            </a:extLst>
          </p:cNvPr>
          <p:cNvSpPr/>
          <p:nvPr/>
        </p:nvSpPr>
        <p:spPr>
          <a:xfrm>
            <a:off x="1611037" y="3942874"/>
            <a:ext cx="5096559" cy="1009555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Agree to something and understand why it is happening…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FC9C6-0399-43E3-ABB2-E4B19C26A05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248" y="1769340"/>
            <a:ext cx="1282019" cy="12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3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9D82FF-E06C-4BBE-9E5B-C3E93F3ACB42}"/>
              </a:ext>
            </a:extLst>
          </p:cNvPr>
          <p:cNvSpPr/>
          <p:nvPr/>
        </p:nvSpPr>
        <p:spPr>
          <a:xfrm>
            <a:off x="2941197" y="1173320"/>
            <a:ext cx="6736064" cy="4044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3819131" y="808728"/>
            <a:ext cx="4833258" cy="86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3837419" y="947090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</a:t>
            </a:r>
            <a:r>
              <a:rPr lang="en-US" sz="3200" b="1" dirty="0">
                <a:solidFill>
                  <a:srgbClr val="002C59"/>
                </a:solidFill>
                <a:latin typeface="Arial" panose="020B0604020202020204"/>
              </a:rPr>
              <a:t>we stay well?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EA798-775E-4BA0-921F-2DE8A886CE84}"/>
              </a:ext>
            </a:extLst>
          </p:cNvPr>
          <p:cNvSpPr txBox="1"/>
          <p:nvPr/>
        </p:nvSpPr>
        <p:spPr>
          <a:xfrm>
            <a:off x="3590158" y="2090837"/>
            <a:ext cx="3530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Healthy eating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Exercise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Socialising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Sleeping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smoking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Not taking drugs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Avoid alcohol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1534F-12C6-4E37-ABB3-ADFC8DD86897}"/>
              </a:ext>
            </a:extLst>
          </p:cNvPr>
          <p:cNvSpPr/>
          <p:nvPr/>
        </p:nvSpPr>
        <p:spPr>
          <a:xfrm rot="21110832">
            <a:off x="1387742" y="634895"/>
            <a:ext cx="2088482" cy="20706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Self-care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150057-BC47-4ABA-90B6-981016E50F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85" y="3794223"/>
            <a:ext cx="2759295" cy="27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9D82FF-E06C-4BBE-9E5B-C3E93F3ACB42}"/>
              </a:ext>
            </a:extLst>
          </p:cNvPr>
          <p:cNvSpPr/>
          <p:nvPr/>
        </p:nvSpPr>
        <p:spPr>
          <a:xfrm>
            <a:off x="2584581" y="1078655"/>
            <a:ext cx="6736064" cy="4044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3604668" y="740826"/>
            <a:ext cx="4982668" cy="788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3799090" y="837066"/>
            <a:ext cx="459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</a:t>
            </a:r>
            <a:r>
              <a:rPr lang="en-US" sz="3200" b="1" dirty="0">
                <a:solidFill>
                  <a:srgbClr val="002C59"/>
                </a:solidFill>
                <a:latin typeface="Arial" panose="020B0604020202020204"/>
              </a:rPr>
              <a:t>we stay well?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EA798-775E-4BA0-921F-2DE8A886CE84}"/>
              </a:ext>
            </a:extLst>
          </p:cNvPr>
          <p:cNvSpPr txBox="1"/>
          <p:nvPr/>
        </p:nvSpPr>
        <p:spPr>
          <a:xfrm>
            <a:off x="3391043" y="2222954"/>
            <a:ext cx="6036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NHS choices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Young carers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MIND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NSPCC/Childline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GP </a:t>
            </a: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ractice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 websites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1534F-12C6-4E37-ABB3-ADFC8DD86897}"/>
              </a:ext>
            </a:extLst>
          </p:cNvPr>
          <p:cNvSpPr/>
          <p:nvPr/>
        </p:nvSpPr>
        <p:spPr>
          <a:xfrm rot="21110832">
            <a:off x="952407" y="643413"/>
            <a:ext cx="2489100" cy="24784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in healthcare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A40AD-2257-4F25-AF04-E9F37DA22E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11" y="1398418"/>
            <a:ext cx="2329856" cy="2335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CE893-8B13-49AC-9BCE-3DC44FEEA9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8985">
            <a:off x="6810463" y="3427065"/>
            <a:ext cx="1707479" cy="17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1DFDA8-C6BE-46AA-8621-571938D45204}"/>
              </a:ext>
            </a:extLst>
          </p:cNvPr>
          <p:cNvSpPr/>
          <p:nvPr/>
        </p:nvSpPr>
        <p:spPr>
          <a:xfrm>
            <a:off x="2742969" y="1940344"/>
            <a:ext cx="6567440" cy="3996438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4632843" y="775931"/>
            <a:ext cx="2627493" cy="98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5077800" y="922049"/>
            <a:ext cx="17375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CFE8125-CD83-405B-9BDD-739A327CFE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7"/>
          <a:stretch/>
        </p:blipFill>
        <p:spPr>
          <a:xfrm>
            <a:off x="2881591" y="2031215"/>
            <a:ext cx="6275832" cy="3831337"/>
          </a:xfrm>
          <a:prstGeom prst="rect">
            <a:avLst/>
          </a:prstGeom>
        </p:spPr>
      </p:pic>
      <p:pic>
        <p:nvPicPr>
          <p:cNvPr id="7" name="Graphic 6" descr="Presentation with media">
            <a:extLst>
              <a:ext uri="{FF2B5EF4-FFF2-40B4-BE49-F238E27FC236}">
                <a16:creationId xmlns:a16="http://schemas.microsoft.com/office/drawing/2014/main" id="{22A67DD4-D448-4F4F-8654-CE9844B34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6382" y="867602"/>
            <a:ext cx="1020850" cy="10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9C7EB-550C-459A-A087-2CE9C7D7B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46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587347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189584" y="1091028"/>
            <a:ext cx="768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002C59"/>
                </a:solidFill>
                <a:latin typeface="Arial" panose="020B0604020202020204"/>
              </a:rPr>
              <a:t>Who knows what confidentiality means? 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09"/>
            <a:ext cx="4055534" cy="2490045"/>
          </a:xfrm>
          <a:prstGeom prst="rect">
            <a:avLst/>
          </a:prstGeom>
          <a:solidFill>
            <a:srgbClr val="002C59"/>
          </a:solidFill>
          <a:ln>
            <a:solidFill>
              <a:srgbClr val="89BF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Green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YES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96000" y="3505509"/>
            <a:ext cx="3954912" cy="2490045"/>
          </a:xfrm>
          <a:prstGeom prst="rect">
            <a:avLst/>
          </a:prstGeom>
          <a:solidFill>
            <a:srgbClr val="002C59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Red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01F0C-85D3-412D-99B6-4EBE3C4D3D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35" y="1854624"/>
            <a:ext cx="4508195" cy="45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587347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373859" y="862446"/>
            <a:ext cx="682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C59"/>
                </a:solidFill>
                <a:latin typeface="Arial" panose="020B0604020202020204"/>
              </a:rPr>
              <a:t>Would you feel confident to go to a health care appointment alone?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09"/>
            <a:ext cx="4055534" cy="2490045"/>
          </a:xfrm>
          <a:prstGeom prst="rect">
            <a:avLst/>
          </a:prstGeom>
          <a:solidFill>
            <a:srgbClr val="002C59"/>
          </a:solidFill>
          <a:ln>
            <a:solidFill>
              <a:srgbClr val="89BF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Green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YES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96000" y="3505509"/>
            <a:ext cx="3954912" cy="2490045"/>
          </a:xfrm>
          <a:prstGeom prst="rect">
            <a:avLst/>
          </a:prstGeom>
          <a:solidFill>
            <a:srgbClr val="002C59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Red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C3C6CB-2137-4A80-A235-F32388FFE035}"/>
              </a:ext>
            </a:extLst>
          </p:cNvPr>
          <p:cNvSpPr/>
          <p:nvPr/>
        </p:nvSpPr>
        <p:spPr>
          <a:xfrm rot="21110832">
            <a:off x="8969905" y="1638418"/>
            <a:ext cx="2639788" cy="25705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could we do to make it easier?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4ED40-EC4D-4EE3-A463-0251C060E1F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2576">
            <a:off x="244348" y="2624574"/>
            <a:ext cx="1761866" cy="17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587347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685587" y="906362"/>
            <a:ext cx="682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srgbClr val="002C59"/>
                </a:solidFill>
              </a:rPr>
              <a:t>How old do you have to be to see a doctor or nurse alone?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10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83256" y="3505510"/>
            <a:ext cx="3954912" cy="1240798"/>
          </a:xfrm>
          <a:prstGeom prst="rect">
            <a:avLst/>
          </a:prstGeom>
          <a:solidFill>
            <a:srgbClr val="F16F2C"/>
          </a:solidFill>
          <a:ln>
            <a:solidFill>
              <a:srgbClr val="F16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038D59-8A56-4DEF-822F-957E4EF73553}"/>
              </a:ext>
            </a:extLst>
          </p:cNvPr>
          <p:cNvSpPr/>
          <p:nvPr/>
        </p:nvSpPr>
        <p:spPr>
          <a:xfrm>
            <a:off x="1878484" y="4909695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C41D6E-7B89-419D-BFCA-C9BF20AB242B}"/>
              </a:ext>
            </a:extLst>
          </p:cNvPr>
          <p:cNvSpPr/>
          <p:nvPr/>
        </p:nvSpPr>
        <p:spPr>
          <a:xfrm>
            <a:off x="6083257" y="4909695"/>
            <a:ext cx="3954912" cy="124079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C75DA-23EB-4B3A-AD77-0A1FA6650785}"/>
              </a:ext>
            </a:extLst>
          </p:cNvPr>
          <p:cNvSpPr txBox="1"/>
          <p:nvPr/>
        </p:nvSpPr>
        <p:spPr>
          <a:xfrm>
            <a:off x="6077721" y="5206928"/>
            <a:ext cx="39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472B4-1C9C-4632-ABC3-7EAA35CA59B2}"/>
              </a:ext>
            </a:extLst>
          </p:cNvPr>
          <p:cNvSpPr/>
          <p:nvPr/>
        </p:nvSpPr>
        <p:spPr>
          <a:xfrm>
            <a:off x="1865621" y="3505510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12 years?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AD0E5-2597-4BBE-AE14-9AE17DEF242A}"/>
              </a:ext>
            </a:extLst>
          </p:cNvPr>
          <p:cNvSpPr/>
          <p:nvPr/>
        </p:nvSpPr>
        <p:spPr>
          <a:xfrm>
            <a:off x="1878484" y="4909695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14 years?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5A479-15CB-491B-9FC0-E43B3A02051D}"/>
              </a:ext>
            </a:extLst>
          </p:cNvPr>
          <p:cNvSpPr txBox="1"/>
          <p:nvPr/>
        </p:nvSpPr>
        <p:spPr>
          <a:xfrm>
            <a:off x="6131752" y="5206927"/>
            <a:ext cx="39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16 years?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1935B-B722-4CBD-B9AF-4FB9C15160C3}"/>
              </a:ext>
            </a:extLst>
          </p:cNvPr>
          <p:cNvSpPr/>
          <p:nvPr/>
        </p:nvSpPr>
        <p:spPr>
          <a:xfrm>
            <a:off x="6095999" y="3512422"/>
            <a:ext cx="3954912" cy="1240798"/>
          </a:xfrm>
          <a:prstGeom prst="rect">
            <a:avLst/>
          </a:prstGeom>
          <a:solidFill>
            <a:srgbClr val="F16F2C"/>
          </a:solidFill>
          <a:ln>
            <a:solidFill>
              <a:srgbClr val="F16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Any age? </a:t>
            </a: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8B30D58-96FF-435C-9DD6-C5E6BBC9B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26" y="3505510"/>
            <a:ext cx="2229877" cy="25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more 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9C7EB-550C-459A-A087-2CE9C7D7B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9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02F0-C8F5-484B-A7E1-7261AB9E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9863A-F114-4D58-A3E1-C4BAE737A090}"/>
              </a:ext>
            </a:extLst>
          </p:cNvPr>
          <p:cNvSpPr/>
          <p:nvPr/>
        </p:nvSpPr>
        <p:spPr>
          <a:xfrm>
            <a:off x="7254796" y="453833"/>
            <a:ext cx="4055534" cy="124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Participate within your comfort zone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C903B-52CE-42B6-AD6B-37268138E717}"/>
              </a:ext>
            </a:extLst>
          </p:cNvPr>
          <p:cNvSpPr/>
          <p:nvPr/>
        </p:nvSpPr>
        <p:spPr>
          <a:xfrm>
            <a:off x="7254796" y="1893494"/>
            <a:ext cx="4055534" cy="124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 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others views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7F4EE-743A-4C38-8971-DB8D2FA23167}"/>
              </a:ext>
            </a:extLst>
          </p:cNvPr>
          <p:cNvSpPr/>
          <p:nvPr/>
        </p:nvSpPr>
        <p:spPr>
          <a:xfrm>
            <a:off x="771829" y="1158090"/>
            <a:ext cx="4371097" cy="92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A58A0-869D-4FC0-BBF2-9F9C3186C069}"/>
              </a:ext>
            </a:extLst>
          </p:cNvPr>
          <p:cNvSpPr txBox="1"/>
          <p:nvPr/>
        </p:nvSpPr>
        <p:spPr>
          <a:xfrm>
            <a:off x="746948" y="1253235"/>
            <a:ext cx="442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Ground rules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70CC62-E510-475B-887C-F014E598724F}"/>
              </a:ext>
            </a:extLst>
          </p:cNvPr>
          <p:cNvSpPr/>
          <p:nvPr/>
        </p:nvSpPr>
        <p:spPr>
          <a:xfrm rot="480475">
            <a:off x="6434345" y="601926"/>
            <a:ext cx="975384" cy="969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C1376B-DB36-45FC-86C2-DA3980A445F9}"/>
              </a:ext>
            </a:extLst>
          </p:cNvPr>
          <p:cNvSpPr/>
          <p:nvPr/>
        </p:nvSpPr>
        <p:spPr>
          <a:xfrm rot="480475">
            <a:off x="6471576" y="2119097"/>
            <a:ext cx="950686" cy="9597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9D457-C94A-48FF-8FC9-AE7B8EE87821}"/>
              </a:ext>
            </a:extLst>
          </p:cNvPr>
          <p:cNvSpPr/>
          <p:nvPr/>
        </p:nvSpPr>
        <p:spPr>
          <a:xfrm>
            <a:off x="7240344" y="3313065"/>
            <a:ext cx="4055534" cy="156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 keeping sensitive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confidential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E47DB8-C44F-4A6E-AD01-A91C6F58A070}"/>
              </a:ext>
            </a:extLst>
          </p:cNvPr>
          <p:cNvSpPr/>
          <p:nvPr/>
        </p:nvSpPr>
        <p:spPr>
          <a:xfrm rot="480475">
            <a:off x="6433936" y="3680157"/>
            <a:ext cx="926613" cy="9597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C9EA9-D7A4-438C-83A0-905AE1A1E43B}"/>
              </a:ext>
            </a:extLst>
          </p:cNvPr>
          <p:cNvSpPr/>
          <p:nvPr/>
        </p:nvSpPr>
        <p:spPr>
          <a:xfrm>
            <a:off x="7254796" y="5041916"/>
            <a:ext cx="4055534" cy="124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Enjoy!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DB713D-6395-42AE-AC78-F078B086C464}"/>
              </a:ext>
            </a:extLst>
          </p:cNvPr>
          <p:cNvSpPr/>
          <p:nvPr/>
        </p:nvSpPr>
        <p:spPr>
          <a:xfrm rot="480475">
            <a:off x="6433684" y="5194645"/>
            <a:ext cx="978207" cy="9597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F2C9162-A665-471D-8343-91BE96FFDACB}"/>
              </a:ext>
            </a:extLst>
          </p:cNvPr>
          <p:cNvSpPr/>
          <p:nvPr/>
        </p:nvSpPr>
        <p:spPr>
          <a:xfrm>
            <a:off x="746948" y="2480006"/>
            <a:ext cx="4420860" cy="1023826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E44904-CCE0-4BEB-886B-BAF6052A5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27668">
            <a:off x="5308912" y="1020571"/>
            <a:ext cx="1427842" cy="1427842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B95456B-6AF3-43F6-9D78-AD45C9253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50" y="3603552"/>
            <a:ext cx="3816650" cy="29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9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94FA29-4051-4E64-A611-45DDC2B938AB}"/>
              </a:ext>
            </a:extLst>
          </p:cNvPr>
          <p:cNvSpPr/>
          <p:nvPr/>
        </p:nvSpPr>
        <p:spPr>
          <a:xfrm>
            <a:off x="603089" y="650897"/>
            <a:ext cx="3959352" cy="1051500"/>
          </a:xfrm>
          <a:prstGeom prst="rect">
            <a:avLst/>
          </a:prstGeom>
          <a:ln>
            <a:solidFill>
              <a:srgbClr val="F16F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190A5-1D24-4816-A871-B0560C77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4AEFA4-0930-47B0-AAC2-9D05F4154426}"/>
              </a:ext>
            </a:extLst>
          </p:cNvPr>
          <p:cNvSpPr txBox="1">
            <a:spLocks/>
          </p:cNvSpPr>
          <p:nvPr/>
        </p:nvSpPr>
        <p:spPr>
          <a:xfrm>
            <a:off x="603089" y="495270"/>
            <a:ext cx="3959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Primary care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charset="0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17161E-2A20-445C-B32E-4E5E604BEE93}"/>
              </a:ext>
            </a:extLst>
          </p:cNvPr>
          <p:cNvSpPr/>
          <p:nvPr/>
        </p:nvSpPr>
        <p:spPr>
          <a:xfrm>
            <a:off x="2267712" y="1869461"/>
            <a:ext cx="7149492" cy="3644371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E2D2C-C5AB-4EAD-91C7-0065E6293F09}"/>
              </a:ext>
            </a:extLst>
          </p:cNvPr>
          <p:cNvSpPr txBox="1"/>
          <p:nvPr/>
        </p:nvSpPr>
        <p:spPr>
          <a:xfrm>
            <a:off x="2582765" y="2207888"/>
            <a:ext cx="63966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Walk-in centres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Phar</a:t>
            </a:r>
            <a:r>
              <a:rPr lang="en-GB" sz="2800" dirty="0" err="1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macists</a:t>
            </a:r>
            <a:r>
              <a:rPr lang="en-GB" sz="28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Sexual </a:t>
            </a:r>
            <a:r>
              <a:rPr lang="en-GB" sz="28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Health services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School nurses/health visitors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8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Mental health services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sz="2800" dirty="0">
                <a:solidFill>
                  <a:srgbClr val="FFFFFF"/>
                </a:solidFill>
              </a:rPr>
              <a:t>Doctors surgery i.e. GPs, nurses, managers, receptionists</a:t>
            </a:r>
            <a:r>
              <a:rPr lang="en-GB" sz="2400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person in a costume&#10;&#10;Description generated with very high confidence">
            <a:extLst>
              <a:ext uri="{FF2B5EF4-FFF2-40B4-BE49-F238E27FC236}">
                <a16:creationId xmlns:a16="http://schemas.microsoft.com/office/drawing/2014/main" id="{8B67B06B-BA9C-45EF-90C6-F92739803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23" y="1869461"/>
            <a:ext cx="4437868" cy="44378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A9C031-433C-4CD3-8F92-E68C72BE61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2923">
            <a:off x="4636022" y="689961"/>
            <a:ext cx="1224354" cy="12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9D82FF-E06C-4BBE-9E5B-C3E93F3ACB42}"/>
              </a:ext>
            </a:extLst>
          </p:cNvPr>
          <p:cNvSpPr/>
          <p:nvPr/>
        </p:nvSpPr>
        <p:spPr>
          <a:xfrm>
            <a:off x="1350970" y="1363065"/>
            <a:ext cx="8679998" cy="42244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2421082" y="869837"/>
            <a:ext cx="5091545" cy="990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2421082" y="978346"/>
            <a:ext cx="50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 for us…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6DA4B-5031-45E8-93F5-DEE1ECFE05A0}"/>
              </a:ext>
            </a:extLst>
          </p:cNvPr>
          <p:cNvSpPr txBox="1"/>
          <p:nvPr/>
        </p:nvSpPr>
        <p:spPr>
          <a:xfrm>
            <a:off x="1826771" y="2109674"/>
            <a:ext cx="64394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Why don’t you work in a hospital?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800" dirty="0">
                <a:solidFill>
                  <a:srgbClr val="FFFFFF"/>
                </a:solidFill>
                <a:latin typeface="Arial" panose="020B0604020202020204"/>
              </a:rPr>
              <a:t>How do you become a doctor?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Do you get embarrassed?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800" dirty="0">
                <a:solidFill>
                  <a:srgbClr val="FFFFFF"/>
                </a:solidFill>
                <a:latin typeface="Arial" panose="020B0604020202020204"/>
              </a:rPr>
              <a:t>How can I look after my skin?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Can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 I bring a friend?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800" baseline="0" dirty="0">
                <a:solidFill>
                  <a:srgbClr val="FFFFFF"/>
                </a:solidFill>
                <a:latin typeface="Arial" panose="020B0604020202020204"/>
              </a:rPr>
              <a:t>Where</a:t>
            </a:r>
            <a:r>
              <a:rPr lang="en-GB" sz="2800" dirty="0">
                <a:solidFill>
                  <a:srgbClr val="FFFFFF"/>
                </a:solidFill>
                <a:latin typeface="Arial" panose="020B0604020202020204"/>
              </a:rPr>
              <a:t> can I get health information?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 could I book an appointment?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6814A-8E87-4835-9200-4CB2CB3FF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068" y="869837"/>
            <a:ext cx="5091544" cy="5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587347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072346" y="1091028"/>
            <a:ext cx="77233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002C59"/>
                </a:solidFill>
                <a:latin typeface="Arial" panose="020B0604020202020204"/>
              </a:rPr>
              <a:t>Who knows what confidentiality means</a:t>
            </a:r>
            <a:r>
              <a:rPr lang="en-GB" sz="5400" b="1" dirty="0">
                <a:solidFill>
                  <a:srgbClr val="002C59"/>
                </a:solidFill>
                <a:latin typeface="Arial" panose="020B0604020202020204"/>
              </a:rPr>
              <a:t>? 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09"/>
            <a:ext cx="4055534" cy="2490045"/>
          </a:xfrm>
          <a:prstGeom prst="rect">
            <a:avLst/>
          </a:prstGeom>
          <a:solidFill>
            <a:srgbClr val="89BF48"/>
          </a:solidFill>
          <a:ln>
            <a:solidFill>
              <a:srgbClr val="89BF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Green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YES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96000" y="3505509"/>
            <a:ext cx="3954912" cy="24900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Red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226A3-373B-4EA3-8380-3F8B8C4CD4E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341" y="3144505"/>
            <a:ext cx="2844229" cy="2851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30379-5BF2-41E9-961C-85FB3E673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964">
            <a:off x="171222" y="3756298"/>
            <a:ext cx="1988465" cy="19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587347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523605" y="862446"/>
            <a:ext cx="682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C59"/>
                </a:solidFill>
                <a:latin typeface="Arial" panose="020B0604020202020204"/>
              </a:rPr>
              <a:t>Would you feel confident to go to a healthcare appointment alone?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C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09"/>
            <a:ext cx="4055534" cy="2490045"/>
          </a:xfrm>
          <a:prstGeom prst="rect">
            <a:avLst/>
          </a:prstGeom>
          <a:solidFill>
            <a:srgbClr val="89BF48"/>
          </a:solidFill>
          <a:ln>
            <a:solidFill>
              <a:srgbClr val="89BF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Green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YES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96000" y="3505509"/>
            <a:ext cx="3954912" cy="24900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Red bucket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NO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13A01570-E5A1-4806-B3B4-20FABAD0B4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18" y="2223654"/>
            <a:ext cx="3954912" cy="39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52A12-CA00-43EC-A265-30696FCCEEC6}"/>
              </a:ext>
            </a:extLst>
          </p:cNvPr>
          <p:cNvSpPr/>
          <p:nvPr/>
        </p:nvSpPr>
        <p:spPr>
          <a:xfrm>
            <a:off x="1865621" y="319455"/>
            <a:ext cx="8136795" cy="2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3527-4CFE-4C85-9ECC-7B6C752222F6}"/>
              </a:ext>
            </a:extLst>
          </p:cNvPr>
          <p:cNvSpPr txBox="1"/>
          <p:nvPr/>
        </p:nvSpPr>
        <p:spPr>
          <a:xfrm>
            <a:off x="2394641" y="638470"/>
            <a:ext cx="682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002C59"/>
                </a:solidFill>
              </a:rPr>
              <a:t>How old do you have to be to see a doctor or nurse alone?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DBD81-C299-45FC-96EC-3EEA1B63152D}"/>
              </a:ext>
            </a:extLst>
          </p:cNvPr>
          <p:cNvSpPr/>
          <p:nvPr/>
        </p:nvSpPr>
        <p:spPr>
          <a:xfrm>
            <a:off x="1878484" y="3505510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46CF1-38BE-4145-B297-77CB1EBBC4E6}"/>
              </a:ext>
            </a:extLst>
          </p:cNvPr>
          <p:cNvSpPr/>
          <p:nvPr/>
        </p:nvSpPr>
        <p:spPr>
          <a:xfrm>
            <a:off x="6083256" y="3505510"/>
            <a:ext cx="3954912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038D59-8A56-4DEF-822F-957E4EF73553}"/>
              </a:ext>
            </a:extLst>
          </p:cNvPr>
          <p:cNvSpPr/>
          <p:nvPr/>
        </p:nvSpPr>
        <p:spPr>
          <a:xfrm>
            <a:off x="1878484" y="4909695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C41D6E-7B89-419D-BFCA-C9BF20AB242B}"/>
              </a:ext>
            </a:extLst>
          </p:cNvPr>
          <p:cNvSpPr/>
          <p:nvPr/>
        </p:nvSpPr>
        <p:spPr>
          <a:xfrm>
            <a:off x="6083257" y="4909695"/>
            <a:ext cx="3954912" cy="124079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C75DA-23EB-4B3A-AD77-0A1FA6650785}"/>
              </a:ext>
            </a:extLst>
          </p:cNvPr>
          <p:cNvSpPr txBox="1"/>
          <p:nvPr/>
        </p:nvSpPr>
        <p:spPr>
          <a:xfrm>
            <a:off x="6077721" y="5206928"/>
            <a:ext cx="39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C632B-9C7E-492B-8B7A-171F503B4394}"/>
              </a:ext>
            </a:extLst>
          </p:cNvPr>
          <p:cNvSpPr/>
          <p:nvPr/>
        </p:nvSpPr>
        <p:spPr>
          <a:xfrm>
            <a:off x="1865621" y="3505510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12 years?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C13B48-3D40-49F8-BE2D-A05FA9BE8431}"/>
              </a:ext>
            </a:extLst>
          </p:cNvPr>
          <p:cNvSpPr/>
          <p:nvPr/>
        </p:nvSpPr>
        <p:spPr>
          <a:xfrm>
            <a:off x="6077721" y="3506257"/>
            <a:ext cx="3954912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sz="3600" b="1" dirty="0">
                <a:solidFill>
                  <a:srgbClr val="FFFFFF"/>
                </a:solidFill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ny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 age?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49E54A-7CD9-49A8-A72A-9785F4E26842}"/>
              </a:ext>
            </a:extLst>
          </p:cNvPr>
          <p:cNvSpPr/>
          <p:nvPr/>
        </p:nvSpPr>
        <p:spPr>
          <a:xfrm>
            <a:off x="1865621" y="4896688"/>
            <a:ext cx="4055534" cy="1240798"/>
          </a:xfrm>
          <a:prstGeom prst="rect">
            <a:avLst/>
          </a:prstGeom>
          <a:ln>
            <a:solidFill>
              <a:srgbClr val="AB3A8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Lato" panose="020F0502020204030203" pitchFamily="34" charset="0"/>
                <a:cs typeface="Lato" panose="020F0502020204030203" pitchFamily="34" charset="0"/>
              </a:rPr>
              <a:t>14 years?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38F49-89D1-4F60-8478-4003D3F034CA}"/>
              </a:ext>
            </a:extLst>
          </p:cNvPr>
          <p:cNvSpPr txBox="1"/>
          <p:nvPr/>
        </p:nvSpPr>
        <p:spPr>
          <a:xfrm>
            <a:off x="6077721" y="5171422"/>
            <a:ext cx="39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16 years?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092F03A-3D58-4210-B649-0F83DEEC2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1"/>
          <a:stretch/>
        </p:blipFill>
        <p:spPr>
          <a:xfrm>
            <a:off x="9947557" y="3338775"/>
            <a:ext cx="2105013" cy="45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1180539" y="2590383"/>
            <a:ext cx="3029972" cy="98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177719" y="2736503"/>
            <a:ext cx="50356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Body map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5B52B2-5B31-4DE7-A8F1-4706FA1B005E}"/>
              </a:ext>
            </a:extLst>
          </p:cNvPr>
          <p:cNvSpPr/>
          <p:nvPr/>
        </p:nvSpPr>
        <p:spPr>
          <a:xfrm rot="410197">
            <a:off x="9562001" y="3758492"/>
            <a:ext cx="1719682" cy="1792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promotion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ACA3A7-162B-4594-8F62-4D1DBDBD3413}"/>
              </a:ext>
            </a:extLst>
          </p:cNvPr>
          <p:cNvSpPr/>
          <p:nvPr/>
        </p:nvSpPr>
        <p:spPr>
          <a:xfrm rot="21110832">
            <a:off x="5323098" y="369997"/>
            <a:ext cx="1638621" cy="166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Mental Health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D0B563-E6E9-4595-B8BB-1FB9184255D3}"/>
              </a:ext>
            </a:extLst>
          </p:cNvPr>
          <p:cNvSpPr/>
          <p:nvPr/>
        </p:nvSpPr>
        <p:spPr>
          <a:xfrm rot="582783">
            <a:off x="9629784" y="659207"/>
            <a:ext cx="1660120" cy="166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Minor illness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0DD184-2D5C-46F7-8A55-206842992F3D}"/>
              </a:ext>
            </a:extLst>
          </p:cNvPr>
          <p:cNvSpPr/>
          <p:nvPr/>
        </p:nvSpPr>
        <p:spPr>
          <a:xfrm rot="21365304">
            <a:off x="5475090" y="4165094"/>
            <a:ext cx="1658869" cy="166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illness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4AE6CD7-6FB2-4175-8FF8-7FF3B6AAA4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571" y="531098"/>
            <a:ext cx="4350418" cy="5615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2A2888-8B37-480B-8B5B-D720F4DBD76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746">
            <a:off x="1875823" y="3424534"/>
            <a:ext cx="1777513" cy="1777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730A89-2C3F-45A1-AAA9-AFC73ADF356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12">
            <a:off x="3395089" y="3468645"/>
            <a:ext cx="1391006" cy="1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4946EB-31FF-4C20-B79B-092596B25726}"/>
              </a:ext>
            </a:extLst>
          </p:cNvPr>
          <p:cNvSpPr/>
          <p:nvPr/>
        </p:nvSpPr>
        <p:spPr>
          <a:xfrm>
            <a:off x="2875835" y="613542"/>
            <a:ext cx="6494318" cy="88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8C3E-A92A-4AD8-8D2E-E4BC8D71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743F-88B9-4695-A28A-C37E1835073A}"/>
              </a:ext>
            </a:extLst>
          </p:cNvPr>
          <p:cNvSpPr txBox="1"/>
          <p:nvPr/>
        </p:nvSpPr>
        <p:spPr>
          <a:xfrm>
            <a:off x="3193874" y="710183"/>
            <a:ext cx="58582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002C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confidentiality?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E9F61-435B-4B74-9317-3D7A64C35AFE}"/>
              </a:ext>
            </a:extLst>
          </p:cNvPr>
          <p:cNvSpPr/>
          <p:nvPr/>
        </p:nvSpPr>
        <p:spPr>
          <a:xfrm>
            <a:off x="2118632" y="1697454"/>
            <a:ext cx="8293946" cy="9767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9CCC66-4D13-437D-B3E7-3B6884020F16}"/>
              </a:ext>
            </a:extLst>
          </p:cNvPr>
          <p:cNvSpPr/>
          <p:nvPr/>
        </p:nvSpPr>
        <p:spPr>
          <a:xfrm>
            <a:off x="2118632" y="2767985"/>
            <a:ext cx="8293946" cy="9767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71189-10F8-4D8E-962D-6B5F591922A0}"/>
              </a:ext>
            </a:extLst>
          </p:cNvPr>
          <p:cNvSpPr/>
          <p:nvPr/>
        </p:nvSpPr>
        <p:spPr>
          <a:xfrm>
            <a:off x="2118632" y="3854114"/>
            <a:ext cx="8293946" cy="976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6970B-2E0C-4557-853E-BC3628F7B240}"/>
              </a:ext>
            </a:extLst>
          </p:cNvPr>
          <p:cNvSpPr/>
          <p:nvPr/>
        </p:nvSpPr>
        <p:spPr>
          <a:xfrm>
            <a:off x="2118632" y="4931099"/>
            <a:ext cx="8293946" cy="9767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46594-7D5E-4DCE-AC83-9A0C649DC1EB}"/>
              </a:ext>
            </a:extLst>
          </p:cNvPr>
          <p:cNvSpPr txBox="1"/>
          <p:nvPr/>
        </p:nvSpPr>
        <p:spPr>
          <a:xfrm>
            <a:off x="4642139" y="2004705"/>
            <a:ext cx="296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all ages…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88268-7B1F-4FFD-A9A2-09452905BF77}"/>
              </a:ext>
            </a:extLst>
          </p:cNvPr>
          <p:cNvSpPr txBox="1"/>
          <p:nvPr/>
        </p:nvSpPr>
        <p:spPr>
          <a:xfrm>
            <a:off x="2559701" y="2840859"/>
            <a:ext cx="741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health professional must not disclose anything learned from a person without that person’s agreement…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FFB31-BB3D-48C9-AEB6-21B1A0072567}"/>
              </a:ext>
            </a:extLst>
          </p:cNvPr>
          <p:cNvSpPr txBox="1"/>
          <p:nvPr/>
        </p:nvSpPr>
        <p:spPr>
          <a:xfrm>
            <a:off x="3588655" y="4111654"/>
            <a:ext cx="551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might encourage you to tell someone…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3661FA-408F-41EF-943D-71C1D1470E8E}"/>
              </a:ext>
            </a:extLst>
          </p:cNvPr>
          <p:cNvSpPr txBox="1"/>
          <p:nvPr/>
        </p:nvSpPr>
        <p:spPr>
          <a:xfrm>
            <a:off x="3025569" y="5188236"/>
            <a:ext cx="648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only be broken where there is risk of harm...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5FDAEC-3F2E-415A-BDAC-E6219ADE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431" y="4803428"/>
            <a:ext cx="1304163" cy="1307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685730-50B5-488D-BEF5-3E1DBA4ED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198" y="2710493"/>
            <a:ext cx="1105311" cy="11053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E2C03A-553F-4034-805F-E0B1402E96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378" y="3684967"/>
            <a:ext cx="1453973" cy="14574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A15A32-8ED7-4E22-A11B-2C8D8077890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746">
            <a:off x="2119095" y="1705762"/>
            <a:ext cx="961719" cy="9617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77C29E-6D4F-4092-81D7-BA73275EC2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73789">
            <a:off x="9438458" y="642674"/>
            <a:ext cx="1016756" cy="10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2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CGP e-presenter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446</Words>
  <Application>Microsoft Office PowerPoint</Application>
  <PresentationFormat>Widescreen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Wingdings</vt:lpstr>
      <vt:lpstr>TITLE</vt:lpstr>
      <vt:lpstr>1_RCGP e-presenter</vt:lpstr>
      <vt:lpstr>Your health rights  in primary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Consent and capacity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Any more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Hunter</dc:creator>
  <cp:lastModifiedBy>Michelle McAvoy</cp:lastModifiedBy>
  <cp:revision>179</cp:revision>
  <dcterms:created xsi:type="dcterms:W3CDTF">2018-01-17T13:47:13Z</dcterms:created>
  <dcterms:modified xsi:type="dcterms:W3CDTF">2020-02-14T16:44:55Z</dcterms:modified>
</cp:coreProperties>
</file>